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handoutMasterIdLst>
    <p:handoutMasterId r:id="rId21"/>
  </p:handoutMasterIdLst>
  <p:sldIdLst>
    <p:sldId id="1352" r:id="rId3"/>
    <p:sldId id="1356" r:id="rId4"/>
    <p:sldId id="1357" r:id="rId5"/>
    <p:sldId id="1353" r:id="rId6"/>
    <p:sldId id="1325" r:id="rId7"/>
    <p:sldId id="1354" r:id="rId8"/>
    <p:sldId id="1355" r:id="rId9"/>
    <p:sldId id="1358" r:id="rId10"/>
    <p:sldId id="1359" r:id="rId11"/>
    <p:sldId id="270" r:id="rId12"/>
    <p:sldId id="271" r:id="rId13"/>
    <p:sldId id="272" r:id="rId14"/>
    <p:sldId id="1312" r:id="rId15"/>
    <p:sldId id="1313" r:id="rId16"/>
    <p:sldId id="273" r:id="rId17"/>
    <p:sldId id="274" r:id="rId18"/>
    <p:sldId id="1321"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4660"/>
  </p:normalViewPr>
  <p:slideViewPr>
    <p:cSldViewPr snapToGrid="0">
      <p:cViewPr varScale="1">
        <p:scale>
          <a:sx n="102" d="100"/>
          <a:sy n="102" d="100"/>
        </p:scale>
        <p:origin x="1218"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38F906-EEBD-43B3-9AA1-9A0184560748}"/>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(45)</a:t>
            </a:r>
          </a:p>
        </p:txBody>
      </p:sp>
      <p:sp>
        <p:nvSpPr>
          <p:cNvPr id="3" name="Date Placeholder 2">
            <a:extLst>
              <a:ext uri="{FF2B5EF4-FFF2-40B4-BE49-F238E27FC236}">
                <a16:creationId xmlns:a16="http://schemas.microsoft.com/office/drawing/2014/main" id="{76073B99-1FAE-48CE-9697-AC54528C3ED5}"/>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1/10/2021 pm</a:t>
            </a:r>
          </a:p>
        </p:txBody>
      </p:sp>
      <p:sp>
        <p:nvSpPr>
          <p:cNvPr id="4" name="Footer Placeholder 3">
            <a:extLst>
              <a:ext uri="{FF2B5EF4-FFF2-40B4-BE49-F238E27FC236}">
                <a16:creationId xmlns:a16="http://schemas.microsoft.com/office/drawing/2014/main" id="{81AE1F2D-D45E-48B3-8419-6A5E3751D514}"/>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4FB2468-9F4C-47D3-95B3-FA68FCF4F0F9}"/>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7DB0A075-CF3F-4855-BAD1-C1AEDA74A29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935698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(45)</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1/10/2021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0D866007-9C25-4685-BAB5-CFB0A193A565}" type="slidenum">
              <a:rPr lang="en-US" smtClean="0"/>
              <a:t>‹#›</a:t>
            </a:fld>
            <a:endParaRPr lang="en-US"/>
          </a:p>
        </p:txBody>
      </p:sp>
    </p:spTree>
    <p:extLst>
      <p:ext uri="{BB962C8B-B14F-4D97-AF65-F5344CB8AC3E}">
        <p14:creationId xmlns:p14="http://schemas.microsoft.com/office/powerpoint/2010/main" val="359263305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4221630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1139013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3586050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40398710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8414308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3802562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5582641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4153171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0705784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7001710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611278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832199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3472690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8604706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978740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4578778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5898315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701851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785094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5592497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2462555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4000287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860466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860791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2724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59124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274186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79F56F-C7BE-4E06-9084-705175B311B4}" type="datetimeFigureOut">
              <a:rPr lang="en-US" smtClean="0"/>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483EC8-9C9C-4108-9C41-1E6CEC3B99A1}" type="slidenum">
              <a:rPr lang="en-US" smtClean="0"/>
              <a:t>‹#›</a:t>
            </a:fld>
            <a:endParaRPr lang="en-US" dirty="0"/>
          </a:p>
        </p:txBody>
      </p:sp>
    </p:spTree>
    <p:extLst>
      <p:ext uri="{BB962C8B-B14F-4D97-AF65-F5344CB8AC3E}">
        <p14:creationId xmlns:p14="http://schemas.microsoft.com/office/powerpoint/2010/main" val="2356384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79F56F-C7BE-4E06-9084-705175B311B4}" type="datetimeFigureOut">
              <a:rPr lang="en-US" smtClean="0"/>
              <a:t>1/16/2021</a:t>
            </a:fld>
            <a:endParaRPr lang="en-US" dirty="0"/>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83EC8-9C9C-4108-9C41-1E6CEC3B99A1}" type="slidenum">
              <a:rPr lang="en-US" smtClean="0"/>
              <a:t>‹#›</a:t>
            </a:fld>
            <a:endParaRPr lang="en-US" dirty="0"/>
          </a:p>
        </p:txBody>
      </p:sp>
    </p:spTree>
    <p:extLst>
      <p:ext uri="{BB962C8B-B14F-4D97-AF65-F5344CB8AC3E}">
        <p14:creationId xmlns:p14="http://schemas.microsoft.com/office/powerpoint/2010/main" val="29723229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18687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January 10,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noChangeArrowheads="1"/>
          </p:cNvPicPr>
          <p:nvPr/>
        </p:nvPicPr>
        <p:blipFill>
          <a:blip r:embed="rId2"/>
          <a:srcRect/>
          <a:stretch>
            <a:fillRect/>
          </a:stretch>
        </p:blipFill>
        <p:spPr bwMode="auto">
          <a:xfrm>
            <a:off x="1066800" y="1600204"/>
            <a:ext cx="7010400" cy="4525963"/>
          </a:xfrm>
          <a:prstGeom prst="rect">
            <a:avLst/>
          </a:prstGeom>
          <a:noFill/>
          <a:ln w="9525">
            <a:noFill/>
            <a:miter lim="800000"/>
            <a:headEnd/>
            <a:tailEnd/>
          </a:ln>
        </p:spPr>
      </p:pic>
      <p:sp>
        <p:nvSpPr>
          <p:cNvPr id="5" name="TextBox 4"/>
          <p:cNvSpPr txBox="1"/>
          <p:nvPr/>
        </p:nvSpPr>
        <p:spPr>
          <a:xfrm>
            <a:off x="1932497" y="1837022"/>
            <a:ext cx="5181600" cy="3108543"/>
          </a:xfrm>
          <a:prstGeom prst="rect">
            <a:avLst/>
          </a:prstGeom>
          <a:noFill/>
        </p:spPr>
        <p:txBody>
          <a:bodyPr wrap="square" rtlCol="0">
            <a:spAutoFit/>
          </a:bodyPr>
          <a:lstStyle/>
          <a:p>
            <a:pPr algn="ctr"/>
            <a:r>
              <a:rPr lang="en-US" sz="3200" i="1" dirty="0">
                <a:latin typeface="Arial Narrow" panose="020B0606020202030204" pitchFamily="34" charset="0"/>
                <a:cs typeface="Arial" panose="020B0604020202020204" pitchFamily="34" charset="0"/>
              </a:rPr>
              <a:t>“</a:t>
            </a:r>
            <a:r>
              <a:rPr lang="en-US" sz="3200" b="1" i="1" dirty="0">
                <a:latin typeface="Arial Narrow" panose="020B0606020202030204" pitchFamily="34" charset="0"/>
                <a:cs typeface="Arial" panose="020B0604020202020204" pitchFamily="34" charset="0"/>
              </a:rPr>
              <a:t>And there was seen </a:t>
            </a:r>
            <a:r>
              <a:rPr lang="en-US" sz="3200" b="1" i="1" u="sng" dirty="0">
                <a:latin typeface="Arial Narrow" panose="020B0606020202030204" pitchFamily="34" charset="0"/>
                <a:cs typeface="Arial" panose="020B0604020202020204" pitchFamily="34" charset="0"/>
              </a:rPr>
              <a:t>another sign in heaven</a:t>
            </a:r>
            <a:r>
              <a:rPr lang="en-US" sz="3200" b="1" i="1" dirty="0">
                <a:latin typeface="Arial Narrow" panose="020B0606020202030204" pitchFamily="34" charset="0"/>
                <a:cs typeface="Arial" panose="020B0604020202020204" pitchFamily="34" charset="0"/>
              </a:rPr>
              <a:t>: and behold, a </a:t>
            </a:r>
            <a:r>
              <a:rPr lang="en-US" sz="3600" b="1" i="1" u="sng" dirty="0">
                <a:latin typeface="Arial Narrow" panose="020B0606020202030204" pitchFamily="34" charset="0"/>
                <a:cs typeface="Arial" panose="020B0604020202020204" pitchFamily="34" charset="0"/>
              </a:rPr>
              <a:t>great red dragon</a:t>
            </a:r>
            <a:r>
              <a:rPr lang="en-US" sz="3600" b="1" i="1" dirty="0">
                <a:latin typeface="Arial Narrow" panose="020B0606020202030204" pitchFamily="34" charset="0"/>
                <a:cs typeface="Arial" panose="020B0604020202020204" pitchFamily="34" charset="0"/>
              </a:rPr>
              <a:t>, </a:t>
            </a:r>
            <a:r>
              <a:rPr lang="en-US" sz="3200" b="1" i="1" dirty="0">
                <a:latin typeface="Arial Narrow" panose="020B0606020202030204" pitchFamily="34" charset="0"/>
                <a:cs typeface="Arial" panose="020B0604020202020204" pitchFamily="34" charset="0"/>
              </a:rPr>
              <a:t>having seven heads and ten horns, and upon his heads seven </a:t>
            </a:r>
            <a:r>
              <a:rPr lang="en-US" sz="3200" b="1" i="1" u="sng" dirty="0">
                <a:latin typeface="Arial Narrow" panose="020B0606020202030204" pitchFamily="34" charset="0"/>
                <a:cs typeface="Arial" panose="020B0604020202020204" pitchFamily="34" charset="0"/>
              </a:rPr>
              <a:t>diadems</a:t>
            </a:r>
            <a:r>
              <a:rPr lang="en-US" sz="3200" i="1" dirty="0">
                <a:latin typeface="Arial Narrow" panose="020B0606020202030204" pitchFamily="34" charset="0"/>
                <a:cs typeface="Arial" panose="020B0604020202020204" pitchFamily="34" charset="0"/>
              </a:rPr>
              <a:t>.”</a:t>
            </a:r>
          </a:p>
        </p:txBody>
      </p:sp>
      <p:sp>
        <p:nvSpPr>
          <p:cNvPr id="6" name="Title 1"/>
          <p:cNvSpPr>
            <a:spLocks noGrp="1"/>
          </p:cNvSpPr>
          <p:nvPr>
            <p:ph type="title"/>
          </p:nvPr>
        </p:nvSpPr>
        <p:spPr>
          <a:xfrm>
            <a:off x="457200" y="4534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Revelation 12:3</a:t>
            </a:r>
          </a:p>
        </p:txBody>
      </p:sp>
      <p:sp>
        <p:nvSpPr>
          <p:cNvPr id="7" name="Rectangle 6">
            <a:extLst>
              <a:ext uri="{FF2B5EF4-FFF2-40B4-BE49-F238E27FC236}">
                <a16:creationId xmlns:a16="http://schemas.microsoft.com/office/drawing/2014/main" id="{466C9ECB-0CF7-420A-A85B-1ECD686C106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853220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noChangeArrowheads="1"/>
          </p:cNvPicPr>
          <p:nvPr/>
        </p:nvPicPr>
        <p:blipFill>
          <a:blip r:embed="rId2"/>
          <a:srcRect/>
          <a:stretch>
            <a:fillRect/>
          </a:stretch>
        </p:blipFill>
        <p:spPr bwMode="auto">
          <a:xfrm>
            <a:off x="647699" y="1676400"/>
            <a:ext cx="7848600" cy="4686298"/>
          </a:xfrm>
          <a:prstGeom prst="rect">
            <a:avLst/>
          </a:prstGeom>
          <a:noFill/>
          <a:ln w="9525">
            <a:noFill/>
            <a:miter lim="800000"/>
            <a:headEnd/>
            <a:tailEnd/>
          </a:ln>
        </p:spPr>
      </p:pic>
      <p:sp>
        <p:nvSpPr>
          <p:cNvPr id="5" name="TextBox 4"/>
          <p:cNvSpPr txBox="1"/>
          <p:nvPr/>
        </p:nvSpPr>
        <p:spPr>
          <a:xfrm>
            <a:off x="1595830" y="2102320"/>
            <a:ext cx="5876925" cy="2862322"/>
          </a:xfrm>
          <a:prstGeom prst="rect">
            <a:avLst/>
          </a:prstGeom>
          <a:noFill/>
        </p:spPr>
        <p:txBody>
          <a:bodyPr wrap="square" rtlCol="0">
            <a:spAutoFit/>
          </a:bodyPr>
          <a:lstStyle/>
          <a:p>
            <a:pPr algn="ctr"/>
            <a:r>
              <a:rPr lang="en-US" sz="3000" i="1" dirty="0">
                <a:latin typeface="Arial Narrow" panose="020B0606020202030204" pitchFamily="34" charset="0"/>
              </a:rPr>
              <a:t>“</a:t>
            </a:r>
            <a:r>
              <a:rPr lang="en-US" sz="3000" b="1" i="1" dirty="0">
                <a:latin typeface="Arial Narrow" panose="020B0606020202030204" pitchFamily="34" charset="0"/>
              </a:rPr>
              <a:t>And his tail draweth the third part of the stars of heaven, and did cast them to the earth: and the </a:t>
            </a:r>
            <a:r>
              <a:rPr lang="en-US" sz="3000" b="1" i="1" u="sng" dirty="0">
                <a:latin typeface="Arial Narrow" panose="020B0606020202030204" pitchFamily="34" charset="0"/>
              </a:rPr>
              <a:t>dragon standeth before the woman</a:t>
            </a:r>
            <a:r>
              <a:rPr lang="en-US" sz="3000" b="1" i="1" dirty="0">
                <a:latin typeface="Arial Narrow" panose="020B0606020202030204" pitchFamily="34" charset="0"/>
              </a:rPr>
              <a:t> that is about to be delivered, that when she is delivered </a:t>
            </a:r>
            <a:r>
              <a:rPr lang="en-US" sz="3000" b="1" i="1" u="sng" dirty="0">
                <a:latin typeface="Arial Narrow" panose="020B0606020202030204" pitchFamily="34" charset="0"/>
              </a:rPr>
              <a:t>he may devour her child</a:t>
            </a:r>
            <a:r>
              <a:rPr lang="en-US" sz="3000" i="1" dirty="0">
                <a:latin typeface="Arial Narrow" panose="020B0606020202030204" pitchFamily="34" charset="0"/>
              </a:rPr>
              <a:t>.”</a:t>
            </a:r>
          </a:p>
        </p:txBody>
      </p:sp>
      <p:sp>
        <p:nvSpPr>
          <p:cNvPr id="6" name="Title 1"/>
          <p:cNvSpPr>
            <a:spLocks noGrp="1"/>
          </p:cNvSpPr>
          <p:nvPr>
            <p:ph type="title"/>
          </p:nvPr>
        </p:nvSpPr>
        <p:spPr>
          <a:xfrm>
            <a:off x="457200" y="4534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Revelation 12:4</a:t>
            </a:r>
          </a:p>
        </p:txBody>
      </p:sp>
      <p:sp>
        <p:nvSpPr>
          <p:cNvPr id="7" name="Rectangle 6">
            <a:extLst>
              <a:ext uri="{FF2B5EF4-FFF2-40B4-BE49-F238E27FC236}">
                <a16:creationId xmlns:a16="http://schemas.microsoft.com/office/drawing/2014/main" id="{316A508B-1545-434A-A0C7-E08A256DBDD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322575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Second Sign – The Dragon</a:t>
            </a:r>
          </a:p>
        </p:txBody>
      </p:sp>
      <p:sp>
        <p:nvSpPr>
          <p:cNvPr id="3" name="Content Placeholder 2"/>
          <p:cNvSpPr>
            <a:spLocks noGrp="1"/>
          </p:cNvSpPr>
          <p:nvPr>
            <p:ph idx="1"/>
          </p:nvPr>
        </p:nvSpPr>
        <p:spPr>
          <a:xfrm>
            <a:off x="457200" y="1600200"/>
            <a:ext cx="8229600" cy="4290405"/>
          </a:xfrm>
          <a:solidFill>
            <a:schemeClr val="bg1"/>
          </a:solidFill>
          <a:ln w="38100">
            <a:noFill/>
          </a:ln>
        </p:spPr>
        <p:txBody>
          <a:bodyPr>
            <a:spAutoFit/>
          </a:bodyPr>
          <a:lstStyle/>
          <a:p>
            <a:r>
              <a:rPr lang="en-US" dirty="0">
                <a:latin typeface="Arial Narrow" panose="020B0606020202030204" pitchFamily="34" charset="0"/>
              </a:rPr>
              <a:t>His </a:t>
            </a:r>
            <a:r>
              <a:rPr lang="en-US" b="1" dirty="0">
                <a:latin typeface="Arial Narrow" panose="020B0606020202030204" pitchFamily="34" charset="0"/>
              </a:rPr>
              <a:t>appearance</a:t>
            </a:r>
            <a:r>
              <a:rPr lang="en-US" dirty="0">
                <a:latin typeface="Arial Narrow" panose="020B0606020202030204" pitchFamily="34" charset="0"/>
              </a:rPr>
              <a:t>:</a:t>
            </a:r>
          </a:p>
          <a:p>
            <a:pPr lvl="1"/>
            <a:r>
              <a:rPr lang="en-US" dirty="0">
                <a:latin typeface="Arial Narrow" panose="020B0606020202030204" pitchFamily="34" charset="0"/>
              </a:rPr>
              <a:t>Red; blood of brutality</a:t>
            </a:r>
          </a:p>
          <a:p>
            <a:pPr lvl="1"/>
            <a:r>
              <a:rPr lang="en-US" dirty="0">
                <a:latin typeface="Arial Narrow" panose="020B0606020202030204" pitchFamily="34" charset="0"/>
              </a:rPr>
              <a:t>Seven heads – perfect vitality (hard to kill); epitome of evil; full of intelligence. The devil works with lies, subtlety, and cunning craftiness (John 8:44; 12:2; </a:t>
            </a:r>
            <a:br>
              <a:rPr lang="en-US" dirty="0">
                <a:latin typeface="Arial Narrow" panose="020B0606020202030204" pitchFamily="34" charset="0"/>
              </a:rPr>
            </a:br>
            <a:r>
              <a:rPr lang="en-US" dirty="0">
                <a:latin typeface="Arial Narrow" panose="020B0606020202030204" pitchFamily="34" charset="0"/>
              </a:rPr>
              <a:t>2 Corinthians 11:3; Ephesians 4:14).</a:t>
            </a:r>
          </a:p>
          <a:p>
            <a:pPr lvl="1"/>
            <a:r>
              <a:rPr lang="en-US" dirty="0">
                <a:latin typeface="Arial Narrow" panose="020B0606020202030204" pitchFamily="34" charset="0"/>
              </a:rPr>
              <a:t>Ten horns – </a:t>
            </a:r>
            <a:r>
              <a:rPr lang="en-US" b="1" dirty="0">
                <a:latin typeface="Arial Narrow" panose="020B0606020202030204" pitchFamily="34" charset="0"/>
              </a:rPr>
              <a:t>complete mighty power</a:t>
            </a:r>
            <a:r>
              <a:rPr lang="en-US" dirty="0">
                <a:latin typeface="Arial Narrow" panose="020B0606020202030204" pitchFamily="34" charset="0"/>
              </a:rPr>
              <a:t>; as he exercises complete sovereignty over the darkness of this world </a:t>
            </a:r>
            <a:br>
              <a:rPr lang="en-US" dirty="0">
                <a:latin typeface="Arial Narrow" panose="020B0606020202030204" pitchFamily="34" charset="0"/>
              </a:rPr>
            </a:br>
            <a:r>
              <a:rPr lang="en-US" dirty="0">
                <a:latin typeface="Arial Narrow" panose="020B0606020202030204" pitchFamily="34" charset="0"/>
              </a:rPr>
              <a:t>(Ephesians 6:12; Colossians 1:13).</a:t>
            </a:r>
            <a:endParaRPr lang="en-US" b="1" dirty="0">
              <a:latin typeface="Arial Narrow" panose="020B0606020202030204" pitchFamily="34" charset="0"/>
            </a:endParaRPr>
          </a:p>
        </p:txBody>
      </p:sp>
      <p:sp>
        <p:nvSpPr>
          <p:cNvPr id="4" name="Rectangle 3">
            <a:extLst>
              <a:ext uri="{FF2B5EF4-FFF2-40B4-BE49-F238E27FC236}">
                <a16:creationId xmlns:a16="http://schemas.microsoft.com/office/drawing/2014/main" id="{9926B9D3-A44C-4040-BE55-DDC0E6F5DEA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422521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Second Sign – The Dragon</a:t>
            </a:r>
          </a:p>
        </p:txBody>
      </p:sp>
      <p:sp>
        <p:nvSpPr>
          <p:cNvPr id="3" name="Content Placeholder 2"/>
          <p:cNvSpPr>
            <a:spLocks noGrp="1"/>
          </p:cNvSpPr>
          <p:nvPr>
            <p:ph idx="1"/>
          </p:nvPr>
        </p:nvSpPr>
        <p:spPr>
          <a:xfrm>
            <a:off x="457200" y="1692276"/>
            <a:ext cx="8229600" cy="3539430"/>
          </a:xfrm>
          <a:solidFill>
            <a:schemeClr val="bg1"/>
          </a:solidFill>
          <a:ln w="38100">
            <a:noFill/>
          </a:ln>
        </p:spPr>
        <p:txBody>
          <a:bodyPr>
            <a:spAutoFit/>
          </a:bodyPr>
          <a:lstStyle/>
          <a:p>
            <a:r>
              <a:rPr lang="en-US" dirty="0">
                <a:latin typeface="Arial Narrow" panose="020B0606020202030204" pitchFamily="34" charset="0"/>
              </a:rPr>
              <a:t>Who is the </a:t>
            </a:r>
            <a:r>
              <a:rPr lang="en-US" b="1" dirty="0">
                <a:latin typeface="Arial Narrow" panose="020B0606020202030204" pitchFamily="34" charset="0"/>
              </a:rPr>
              <a:t>dragon?</a:t>
            </a:r>
          </a:p>
          <a:p>
            <a:pPr lvl="1"/>
            <a:r>
              <a:rPr lang="en-US" i="1" dirty="0">
                <a:latin typeface="Arial Narrow" panose="020B0606020202030204" pitchFamily="34" charset="0"/>
              </a:rPr>
              <a:t>He is “serpent,” ”devil,” ”Satan” </a:t>
            </a:r>
            <a:r>
              <a:rPr lang="en-US" b="1" dirty="0">
                <a:latin typeface="Arial Narrow" panose="020B0606020202030204" pitchFamily="34" charset="0"/>
              </a:rPr>
              <a:t>(</a:t>
            </a:r>
            <a:r>
              <a:rPr lang="en-US" sz="3600" b="1" dirty="0">
                <a:latin typeface="Arial Narrow" panose="020B0606020202030204" pitchFamily="34" charset="0"/>
              </a:rPr>
              <a:t>12:9; </a:t>
            </a:r>
            <a:r>
              <a:rPr lang="en-US" b="1" dirty="0">
                <a:latin typeface="Arial Narrow" panose="020B0606020202030204" pitchFamily="34" charset="0"/>
              </a:rPr>
              <a:t>1 Peter 5:8)</a:t>
            </a:r>
          </a:p>
          <a:p>
            <a:pPr lvl="2"/>
            <a:r>
              <a:rPr lang="en-US" b="1" dirty="0">
                <a:latin typeface="Arial Narrow" panose="020B0606020202030204" pitchFamily="34" charset="0"/>
              </a:rPr>
              <a:t>Ephesians 2:2; 4;14; 6:12</a:t>
            </a:r>
          </a:p>
          <a:p>
            <a:pPr lvl="2"/>
            <a:r>
              <a:rPr lang="en-US" b="1" dirty="0">
                <a:latin typeface="Arial Narrow" panose="020B0606020202030204" pitchFamily="34" charset="0"/>
              </a:rPr>
              <a:t>John 8:44; 12:31</a:t>
            </a:r>
          </a:p>
          <a:p>
            <a:pPr lvl="2"/>
            <a:r>
              <a:rPr lang="en-US" b="1" dirty="0">
                <a:latin typeface="Arial Narrow" panose="020B0606020202030204" pitchFamily="34" charset="0"/>
              </a:rPr>
              <a:t>2 Corinthians 4:4</a:t>
            </a:r>
          </a:p>
          <a:p>
            <a:pPr lvl="1"/>
            <a:r>
              <a:rPr lang="en-US" i="1" dirty="0">
                <a:latin typeface="Arial Narrow" panose="020B0606020202030204" pitchFamily="34" charset="0"/>
              </a:rPr>
              <a:t>He is powerful; 1/3 of the stars (his angels)</a:t>
            </a:r>
          </a:p>
          <a:p>
            <a:pPr lvl="2"/>
            <a:r>
              <a:rPr lang="en-US" b="1" i="1" dirty="0">
                <a:latin typeface="Arial Narrow" panose="020B0606020202030204" pitchFamily="34" charset="0"/>
              </a:rPr>
              <a:t>Enticed many angels to sin. </a:t>
            </a:r>
            <a:r>
              <a:rPr lang="en-US" b="1" dirty="0">
                <a:latin typeface="Arial Narrow" panose="020B0606020202030204" pitchFamily="34" charset="0"/>
              </a:rPr>
              <a:t>(2 Peter 2:4; Jude 6)</a:t>
            </a:r>
          </a:p>
        </p:txBody>
      </p:sp>
      <p:sp>
        <p:nvSpPr>
          <p:cNvPr id="4" name="Rectangle 3">
            <a:extLst>
              <a:ext uri="{FF2B5EF4-FFF2-40B4-BE49-F238E27FC236}">
                <a16:creationId xmlns:a16="http://schemas.microsoft.com/office/drawing/2014/main" id="{9926B9D3-A44C-4040-BE55-DDC0E6F5DEA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
        <p:nvSpPr>
          <p:cNvPr id="5" name="TextBox 4">
            <a:extLst>
              <a:ext uri="{FF2B5EF4-FFF2-40B4-BE49-F238E27FC236}">
                <a16:creationId xmlns:a16="http://schemas.microsoft.com/office/drawing/2014/main" id="{1F64A102-5F23-4C02-8FA3-05B6382CBD49}"/>
              </a:ext>
            </a:extLst>
          </p:cNvPr>
          <p:cNvSpPr txBox="1"/>
          <p:nvPr/>
        </p:nvSpPr>
        <p:spPr>
          <a:xfrm>
            <a:off x="5056319" y="2963231"/>
            <a:ext cx="3585918" cy="1200329"/>
          </a:xfrm>
          <a:prstGeom prst="rect">
            <a:avLst/>
          </a:prstGeom>
          <a:noFill/>
        </p:spPr>
        <p:txBody>
          <a:bodyPr wrap="none" rtlCol="0">
            <a:spAutoFit/>
          </a:bodyPr>
          <a:lstStyle/>
          <a:p>
            <a:r>
              <a:rPr lang="en-US" sz="2400" dirty="0">
                <a:solidFill>
                  <a:prstClr val="black"/>
                </a:solidFill>
                <a:latin typeface="Calibri"/>
              </a:rPr>
              <a:t>Within limitations</a:t>
            </a:r>
          </a:p>
          <a:p>
            <a:r>
              <a:rPr lang="en-US" sz="2400" dirty="0">
                <a:solidFill>
                  <a:prstClr val="black"/>
                </a:solidFill>
                <a:latin typeface="Calibri"/>
              </a:rPr>
              <a:t>Hebrews 2:14ff;</a:t>
            </a:r>
          </a:p>
          <a:p>
            <a:r>
              <a:rPr lang="en-US" sz="2400" dirty="0">
                <a:solidFill>
                  <a:prstClr val="black"/>
                </a:solidFill>
                <a:latin typeface="Calibri"/>
              </a:rPr>
              <a:t>Luke 11:21-22; Isaiah 53:12</a:t>
            </a:r>
          </a:p>
        </p:txBody>
      </p:sp>
      <p:sp>
        <p:nvSpPr>
          <p:cNvPr id="6" name="Right Brace 5">
            <a:extLst>
              <a:ext uri="{FF2B5EF4-FFF2-40B4-BE49-F238E27FC236}">
                <a16:creationId xmlns:a16="http://schemas.microsoft.com/office/drawing/2014/main" id="{23DFF429-BDC4-4FFC-91B5-EA246AD514A6}"/>
              </a:ext>
            </a:extLst>
          </p:cNvPr>
          <p:cNvSpPr/>
          <p:nvPr/>
        </p:nvSpPr>
        <p:spPr>
          <a:xfrm>
            <a:off x="4826172" y="2956622"/>
            <a:ext cx="155448" cy="1209675"/>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latin typeface="Calibri"/>
            </a:endParaRPr>
          </a:p>
        </p:txBody>
      </p:sp>
    </p:spTree>
    <p:extLst>
      <p:ext uri="{BB962C8B-B14F-4D97-AF65-F5344CB8AC3E}">
        <p14:creationId xmlns:p14="http://schemas.microsoft.com/office/powerpoint/2010/main" val="1394362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Second Sign – The Dragon</a:t>
            </a:r>
          </a:p>
        </p:txBody>
      </p:sp>
      <p:sp>
        <p:nvSpPr>
          <p:cNvPr id="3" name="Content Placeholder 2"/>
          <p:cNvSpPr>
            <a:spLocks noGrp="1"/>
          </p:cNvSpPr>
          <p:nvPr>
            <p:ph idx="1"/>
          </p:nvPr>
        </p:nvSpPr>
        <p:spPr>
          <a:xfrm>
            <a:off x="84842" y="1484889"/>
            <a:ext cx="8964890" cy="5001369"/>
          </a:xfrm>
          <a:solidFill>
            <a:schemeClr val="bg1"/>
          </a:solidFill>
          <a:ln w="38100">
            <a:noFill/>
          </a:ln>
        </p:spPr>
        <p:txBody>
          <a:bodyPr wrap="square">
            <a:spAutoFit/>
          </a:bodyPr>
          <a:lstStyle/>
          <a:p>
            <a:pPr>
              <a:spcBef>
                <a:spcPts val="0"/>
              </a:spcBef>
            </a:pPr>
            <a:r>
              <a:rPr lang="en-US" dirty="0">
                <a:latin typeface="Arial Narrow" panose="020B0606020202030204" pitchFamily="34" charset="0"/>
              </a:rPr>
              <a:t>His </a:t>
            </a:r>
            <a:r>
              <a:rPr lang="en-US" b="1" dirty="0">
                <a:latin typeface="Arial Narrow" panose="020B0606020202030204" pitchFamily="34" charset="0"/>
              </a:rPr>
              <a:t>appearance</a:t>
            </a:r>
            <a:r>
              <a:rPr lang="en-US" dirty="0">
                <a:latin typeface="Arial Narrow" panose="020B0606020202030204" pitchFamily="34" charset="0"/>
              </a:rPr>
              <a:t>:</a:t>
            </a:r>
          </a:p>
          <a:p>
            <a:pPr lvl="1">
              <a:spcBef>
                <a:spcPts val="0"/>
              </a:spcBef>
            </a:pPr>
            <a:r>
              <a:rPr lang="en-US" dirty="0">
                <a:latin typeface="Arial Narrow" panose="020B0606020202030204" pitchFamily="34" charset="0"/>
              </a:rPr>
              <a:t>Seven diadems </a:t>
            </a:r>
            <a:r>
              <a:rPr lang="en-US" i="1" dirty="0" err="1">
                <a:latin typeface="Arial Narrow" panose="020B0606020202030204" pitchFamily="34" charset="0"/>
              </a:rPr>
              <a:t>diadema</a:t>
            </a:r>
            <a:r>
              <a:rPr lang="en-US" i="1" dirty="0">
                <a:latin typeface="Arial Narrow" panose="020B0606020202030204" pitchFamily="34" charset="0"/>
              </a:rPr>
              <a:t> </a:t>
            </a:r>
            <a:r>
              <a:rPr lang="en-US" dirty="0">
                <a:latin typeface="Arial Narrow" panose="020B0606020202030204" pitchFamily="34" charset="0"/>
              </a:rPr>
              <a:t>– royal crowns (realm of evil), but </a:t>
            </a:r>
            <a:r>
              <a:rPr lang="en-US" b="1" u="sng" dirty="0">
                <a:latin typeface="Arial Narrow" panose="020B0606020202030204" pitchFamily="34" charset="0"/>
              </a:rPr>
              <a:t>not victorious</a:t>
            </a:r>
            <a:r>
              <a:rPr lang="en-US" sz="3000" b="1" i="1" u="sng" dirty="0">
                <a:latin typeface="Arial Narrow" panose="020B0606020202030204" pitchFamily="34" charset="0"/>
              </a:rPr>
              <a:t> crowns</a:t>
            </a:r>
            <a:r>
              <a:rPr lang="en-US" sz="3000" b="1" i="1" dirty="0">
                <a:latin typeface="Arial Narrow" panose="020B0606020202030204" pitchFamily="34" charset="0"/>
              </a:rPr>
              <a:t> </a:t>
            </a:r>
            <a:r>
              <a:rPr lang="en-US" sz="3000" i="1" dirty="0">
                <a:latin typeface="Arial Narrow" panose="020B0606020202030204" pitchFamily="34" charset="0"/>
              </a:rPr>
              <a:t>stéphanos</a:t>
            </a:r>
            <a:r>
              <a:rPr lang="en-US" b="1" dirty="0">
                <a:latin typeface="Arial Narrow" panose="020B0606020202030204" pitchFamily="34" charset="0"/>
              </a:rPr>
              <a:t> </a:t>
            </a:r>
            <a:r>
              <a:rPr lang="en-US" dirty="0">
                <a:latin typeface="Arial Narrow" panose="020B0606020202030204" pitchFamily="34" charset="0"/>
              </a:rPr>
              <a:t>like the previous ones. (Revelation 2:10; 3:11; Woman wears a </a:t>
            </a:r>
            <a:r>
              <a:rPr lang="en-US" i="1" dirty="0">
                <a:latin typeface="Arial Narrow" panose="020B0606020202030204" pitchFamily="34" charset="0"/>
              </a:rPr>
              <a:t>stéphanos </a:t>
            </a:r>
            <a:r>
              <a:rPr lang="en-US" dirty="0">
                <a:latin typeface="Arial Narrow" panose="020B0606020202030204" pitchFamily="34" charset="0"/>
              </a:rPr>
              <a:t>12:1)</a:t>
            </a:r>
          </a:p>
          <a:p>
            <a:pPr lvl="1">
              <a:spcBef>
                <a:spcPts val="0"/>
              </a:spcBef>
            </a:pPr>
            <a:r>
              <a:rPr lang="en-US" i="1" dirty="0" err="1">
                <a:latin typeface="Arial Narrow" panose="020B0606020202030204" pitchFamily="34" charset="0"/>
              </a:rPr>
              <a:t>diadema</a:t>
            </a:r>
            <a:r>
              <a:rPr lang="en-US" dirty="0">
                <a:latin typeface="Arial Narrow" panose="020B0606020202030204" pitchFamily="34" charset="0"/>
              </a:rPr>
              <a:t> – not a crown but a filament of silk, linen, or some such thing tied around the head as a symbol of royal dignity. </a:t>
            </a:r>
            <a:br>
              <a:rPr lang="en-US" dirty="0">
                <a:latin typeface="Arial Narrow" panose="020B0606020202030204" pitchFamily="34" charset="0"/>
              </a:rPr>
            </a:br>
            <a:r>
              <a:rPr lang="en-US" sz="2100" dirty="0">
                <a:latin typeface="Arial Narrow" panose="020B0606020202030204" pitchFamily="34" charset="0"/>
              </a:rPr>
              <a:t>(The Complete Word Study Dictionary)</a:t>
            </a:r>
            <a:endParaRPr lang="en-US" dirty="0">
              <a:latin typeface="Arial Narrow" panose="020B0606020202030204" pitchFamily="34" charset="0"/>
            </a:endParaRPr>
          </a:p>
          <a:p>
            <a:pPr marL="971550" lvl="1" indent="-457200">
              <a:spcBef>
                <a:spcPts val="0"/>
              </a:spcBef>
            </a:pPr>
            <a:r>
              <a:rPr lang="en-US" b="1" dirty="0">
                <a:latin typeface="Arial Narrow" panose="020B0606020202030204" pitchFamily="34" charset="0"/>
              </a:rPr>
              <a:t>Found only three times in the NT. All in Revelation</a:t>
            </a:r>
          </a:p>
          <a:p>
            <a:pPr marL="914400" lvl="2" indent="0">
              <a:spcBef>
                <a:spcPts val="0"/>
              </a:spcBef>
              <a:buNone/>
            </a:pPr>
            <a:r>
              <a:rPr lang="en-US" dirty="0">
                <a:latin typeface="Arial Narrow" panose="020B0606020202030204" pitchFamily="34" charset="0"/>
              </a:rPr>
              <a:t>12:3 – The </a:t>
            </a:r>
            <a:r>
              <a:rPr lang="en-US" b="1" dirty="0">
                <a:latin typeface="Arial Narrow" panose="020B0606020202030204" pitchFamily="34" charset="0"/>
              </a:rPr>
              <a:t>dragon</a:t>
            </a:r>
            <a:r>
              <a:rPr lang="en-US" dirty="0">
                <a:latin typeface="Arial Narrow" panose="020B0606020202030204" pitchFamily="34" charset="0"/>
              </a:rPr>
              <a:t> had</a:t>
            </a:r>
            <a:r>
              <a:rPr lang="en-US" i="1" dirty="0">
                <a:latin typeface="Arial Narrow" panose="020B0606020202030204" pitchFamily="34" charset="0"/>
              </a:rPr>
              <a:t> “seven diadems” </a:t>
            </a:r>
            <a:r>
              <a:rPr lang="en-US" dirty="0">
                <a:latin typeface="Arial Narrow" panose="020B0606020202030204" pitchFamily="34" charset="0"/>
              </a:rPr>
              <a:t>on his seven heads;</a:t>
            </a:r>
          </a:p>
          <a:p>
            <a:pPr marL="914400" lvl="2" indent="0">
              <a:spcBef>
                <a:spcPts val="0"/>
              </a:spcBef>
              <a:buNone/>
            </a:pPr>
            <a:r>
              <a:rPr lang="en-US" dirty="0">
                <a:latin typeface="Arial Narrow" panose="020B0606020202030204" pitchFamily="34" charset="0"/>
              </a:rPr>
              <a:t>13:1 – The </a:t>
            </a:r>
            <a:r>
              <a:rPr lang="en-US" b="1" dirty="0">
                <a:latin typeface="Arial Narrow" panose="020B0606020202030204" pitchFamily="34" charset="0"/>
              </a:rPr>
              <a:t>beast out of the sea </a:t>
            </a:r>
            <a:r>
              <a:rPr lang="en-US" dirty="0">
                <a:latin typeface="Arial Narrow" panose="020B0606020202030204" pitchFamily="34" charset="0"/>
              </a:rPr>
              <a:t>had </a:t>
            </a:r>
            <a:r>
              <a:rPr lang="en-US" i="1" dirty="0">
                <a:latin typeface="Arial Narrow" panose="020B0606020202030204" pitchFamily="34" charset="0"/>
              </a:rPr>
              <a:t>“ten diadems” </a:t>
            </a:r>
            <a:r>
              <a:rPr lang="en-US" dirty="0">
                <a:latin typeface="Arial Narrow" panose="020B0606020202030204" pitchFamily="34" charset="0"/>
              </a:rPr>
              <a:t>on his ten horns;</a:t>
            </a:r>
            <a:br>
              <a:rPr lang="en-US" dirty="0">
                <a:latin typeface="Arial Narrow" panose="020B0606020202030204" pitchFamily="34" charset="0"/>
              </a:rPr>
            </a:br>
            <a:r>
              <a:rPr lang="en-US" dirty="0">
                <a:latin typeface="Arial Narrow" panose="020B0606020202030204" pitchFamily="34" charset="0"/>
              </a:rPr>
              <a:t>19:12 – </a:t>
            </a:r>
            <a:r>
              <a:rPr lang="en-US" b="1" dirty="0">
                <a:latin typeface="Arial Narrow" panose="020B0606020202030204" pitchFamily="34" charset="0"/>
              </a:rPr>
              <a:t>Christ, </a:t>
            </a:r>
            <a:r>
              <a:rPr lang="en-US" dirty="0">
                <a:latin typeface="Arial Narrow" panose="020B0606020202030204" pitchFamily="34" charset="0"/>
              </a:rPr>
              <a:t>the rider of the white horse had </a:t>
            </a:r>
            <a:r>
              <a:rPr lang="en-US" i="1" dirty="0">
                <a:latin typeface="Arial Narrow" panose="020B0606020202030204" pitchFamily="34" charset="0"/>
              </a:rPr>
              <a:t>“many diadems” </a:t>
            </a:r>
            <a:r>
              <a:rPr lang="en-US" dirty="0">
                <a:latin typeface="Arial Narrow" panose="020B0606020202030204" pitchFamily="34" charset="0"/>
              </a:rPr>
              <a:t>on his head.</a:t>
            </a:r>
          </a:p>
        </p:txBody>
      </p:sp>
      <p:sp>
        <p:nvSpPr>
          <p:cNvPr id="4" name="Rectangle 3">
            <a:extLst>
              <a:ext uri="{FF2B5EF4-FFF2-40B4-BE49-F238E27FC236}">
                <a16:creationId xmlns:a16="http://schemas.microsoft.com/office/drawing/2014/main" id="{9926B9D3-A44C-4040-BE55-DDC0E6F5DEA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91607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346" y="1600200"/>
            <a:ext cx="8309728" cy="4462760"/>
          </a:xfrm>
          <a:solidFill>
            <a:schemeClr val="bg1"/>
          </a:solidFill>
          <a:ln w="38100">
            <a:noFill/>
          </a:ln>
        </p:spPr>
        <p:txBody>
          <a:bodyPr wrap="square">
            <a:spAutoFit/>
          </a:bodyPr>
          <a:lstStyle/>
          <a:p>
            <a:r>
              <a:rPr lang="en-US" dirty="0">
                <a:latin typeface="Arial Narrow" panose="020B0606020202030204" pitchFamily="34" charset="0"/>
              </a:rPr>
              <a:t>His </a:t>
            </a:r>
            <a:r>
              <a:rPr lang="en-US" b="1" dirty="0">
                <a:latin typeface="Arial Narrow" panose="020B0606020202030204" pitchFamily="34" charset="0"/>
              </a:rPr>
              <a:t>position and purpose</a:t>
            </a:r>
            <a:r>
              <a:rPr lang="en-US" dirty="0">
                <a:latin typeface="Arial Narrow" panose="020B0606020202030204" pitchFamily="34" charset="0"/>
              </a:rPr>
              <a:t>:</a:t>
            </a:r>
          </a:p>
          <a:p>
            <a:pPr lvl="1"/>
            <a:r>
              <a:rPr lang="en-US" i="1" dirty="0">
                <a:latin typeface="Arial Narrow" panose="020B0606020202030204" pitchFamily="34" charset="0"/>
              </a:rPr>
              <a:t>Awaiting the Child’s birth so he can devour it as soon as it is born!</a:t>
            </a:r>
            <a:r>
              <a:rPr lang="en-US" dirty="0">
                <a:latin typeface="Arial Narrow" panose="020B0606020202030204" pitchFamily="34" charset="0"/>
              </a:rPr>
              <a:t> cf. Genesis 3:15 </a:t>
            </a:r>
            <a:r>
              <a:rPr lang="en-US" i="1" dirty="0">
                <a:latin typeface="Arial Narrow" panose="020B0606020202030204" pitchFamily="34" charset="0"/>
              </a:rPr>
              <a:t>“Enmity” '</a:t>
            </a:r>
            <a:r>
              <a:rPr lang="en-US" i="1" dirty="0" err="1">
                <a:latin typeface="Arial Narrow" panose="020B0606020202030204" pitchFamily="34" charset="0"/>
              </a:rPr>
              <a:t>eybah</a:t>
            </a:r>
            <a:r>
              <a:rPr lang="en-US" i="1" dirty="0">
                <a:latin typeface="Arial Narrow" panose="020B0606020202030204" pitchFamily="34" charset="0"/>
              </a:rPr>
              <a:t> </a:t>
            </a:r>
            <a:r>
              <a:rPr lang="en-US" dirty="0">
                <a:latin typeface="Arial Narrow" panose="020B0606020202030204" pitchFamily="34" charset="0"/>
              </a:rPr>
              <a:t>(ay-</a:t>
            </a:r>
            <a:r>
              <a:rPr lang="en-US" dirty="0" err="1">
                <a:latin typeface="Arial Narrow" panose="020B0606020202030204" pitchFamily="34" charset="0"/>
              </a:rPr>
              <a:t>baw</a:t>
            </a:r>
            <a:r>
              <a:rPr lang="en-US" dirty="0">
                <a:latin typeface="Arial Narrow" panose="020B0606020202030204" pitchFamily="34" charset="0"/>
              </a:rPr>
              <a:t>’); hostility: </a:t>
            </a:r>
            <a:r>
              <a:rPr lang="en-US" sz="2400" dirty="0">
                <a:latin typeface="Arial Narrow" panose="020B0606020202030204" pitchFamily="34" charset="0"/>
              </a:rPr>
              <a:t>(Strong)</a:t>
            </a:r>
            <a:endParaRPr lang="en-US" dirty="0">
              <a:latin typeface="Arial Narrow" panose="020B0606020202030204" pitchFamily="34" charset="0"/>
            </a:endParaRPr>
          </a:p>
          <a:p>
            <a:pPr marL="457200" lvl="1" indent="0">
              <a:buNone/>
            </a:pPr>
            <a:endParaRPr lang="en-US" i="1" dirty="0">
              <a:latin typeface="Arial Narrow" panose="020B0606020202030204" pitchFamily="34" charset="0"/>
            </a:endParaRPr>
          </a:p>
          <a:p>
            <a:pPr lvl="1"/>
            <a:r>
              <a:rPr lang="en-US" i="1" dirty="0">
                <a:latin typeface="Arial Narrow" panose="020B0606020202030204" pitchFamily="34" charset="0"/>
              </a:rPr>
              <a:t>Many attempts to cut off the “seed of the woman.”</a:t>
            </a:r>
          </a:p>
          <a:p>
            <a:pPr marL="457200" lvl="1" indent="0">
              <a:buNone/>
            </a:pPr>
            <a:endParaRPr lang="en-US" dirty="0">
              <a:latin typeface="Arial Narrow" panose="020B0606020202030204" pitchFamily="34" charset="0"/>
            </a:endParaRPr>
          </a:p>
          <a:p>
            <a:pPr lvl="1"/>
            <a:r>
              <a:rPr lang="en-US" i="1" dirty="0">
                <a:latin typeface="Arial Narrow" panose="020B0606020202030204" pitchFamily="34" charset="0"/>
              </a:rPr>
              <a:t>Historical attempt by Satan to destroy the Messiah’s “seed” line</a:t>
            </a:r>
            <a:r>
              <a:rPr lang="en-US" dirty="0">
                <a:latin typeface="Arial Narrow" panose="020B0606020202030204" pitchFamily="34" charset="0"/>
              </a:rPr>
              <a:t> (2 Kings 11; Isaiah 1:5-9; Book of Esther, etc.)</a:t>
            </a:r>
          </a:p>
        </p:txBody>
      </p:sp>
      <p:sp>
        <p:nvSpPr>
          <p:cNvPr id="5" name="Title 1"/>
          <p:cNvSpPr>
            <a:spLocks noGrp="1"/>
          </p:cNvSpPr>
          <p:nvPr>
            <p:ph type="title"/>
          </p:nvPr>
        </p:nvSpPr>
        <p:spPr>
          <a:xfrm>
            <a:off x="457200" y="461417"/>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Second Sign – The Dragon</a:t>
            </a:r>
          </a:p>
        </p:txBody>
      </p:sp>
      <p:sp>
        <p:nvSpPr>
          <p:cNvPr id="4" name="Rectangle 3">
            <a:extLst>
              <a:ext uri="{FF2B5EF4-FFF2-40B4-BE49-F238E27FC236}">
                <a16:creationId xmlns:a16="http://schemas.microsoft.com/office/drawing/2014/main" id="{27F13A46-4CCC-46F7-B39A-3341474AD28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3557680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heel(1)">
                                      <p:cBhvr>
                                        <p:cTn id="10" dur="2000"/>
                                        <p:tgtEl>
                                          <p:spTgt spid="3">
                                            <p:txEl>
                                              <p:pRg st="5" end="5"/>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173" y="1468908"/>
            <a:ext cx="8686800" cy="5226046"/>
          </a:xfrm>
          <a:solidFill>
            <a:schemeClr val="bg1"/>
          </a:solidFill>
          <a:ln w="38100">
            <a:noFill/>
          </a:ln>
        </p:spPr>
        <p:txBody>
          <a:bodyPr>
            <a:spAutoFit/>
          </a:bodyPr>
          <a:lstStyle/>
          <a:p>
            <a:r>
              <a:rPr lang="en-US" dirty="0">
                <a:latin typeface="Arial Narrow" panose="020B0606020202030204" pitchFamily="34" charset="0"/>
              </a:rPr>
              <a:t>His </a:t>
            </a:r>
            <a:r>
              <a:rPr lang="en-US" b="1" dirty="0">
                <a:latin typeface="Arial Narrow" panose="020B0606020202030204" pitchFamily="34" charset="0"/>
              </a:rPr>
              <a:t>position and purpose</a:t>
            </a:r>
            <a:r>
              <a:rPr lang="en-US" dirty="0">
                <a:latin typeface="Arial Narrow" panose="020B0606020202030204" pitchFamily="34" charset="0"/>
              </a:rPr>
              <a:t>:</a:t>
            </a:r>
          </a:p>
          <a:p>
            <a:pPr lvl="1"/>
            <a:r>
              <a:rPr lang="en-US" i="1" dirty="0">
                <a:latin typeface="Arial Narrow" panose="020B0606020202030204" pitchFamily="34" charset="0"/>
              </a:rPr>
              <a:t>Many OT examples where Satan tempted the nation to turn away from God!</a:t>
            </a:r>
          </a:p>
          <a:p>
            <a:pPr lvl="2"/>
            <a:r>
              <a:rPr lang="en-US" i="1" dirty="0">
                <a:latin typeface="Arial Narrow" panose="020B0606020202030204" pitchFamily="34" charset="0"/>
              </a:rPr>
              <a:t>Many did reject God. Exodus 32; Numbers 13; Judges 2; cf. Acts 7:52</a:t>
            </a:r>
          </a:p>
          <a:p>
            <a:pPr lvl="2"/>
            <a:r>
              <a:rPr lang="en-US" i="1" dirty="0">
                <a:latin typeface="Arial Narrow" panose="020B0606020202030204" pitchFamily="34" charset="0"/>
              </a:rPr>
              <a:t>But a faithful remnant always remained.</a:t>
            </a:r>
          </a:p>
          <a:p>
            <a:pPr lvl="3"/>
            <a:r>
              <a:rPr lang="en-US" i="1" dirty="0">
                <a:latin typeface="Arial Narrow" panose="020B0606020202030204" pitchFamily="34" charset="0"/>
              </a:rPr>
              <a:t>Joshua and Caleb (Numbers 14); OT worthies (Hebrews 11:36-38); </a:t>
            </a:r>
            <a:br>
              <a:rPr lang="en-US" i="1" dirty="0">
                <a:latin typeface="Arial Narrow" panose="020B0606020202030204" pitchFamily="34" charset="0"/>
              </a:rPr>
            </a:br>
            <a:r>
              <a:rPr lang="en-US" i="1" dirty="0">
                <a:latin typeface="Arial Narrow" panose="020B0606020202030204" pitchFamily="34" charset="0"/>
              </a:rPr>
              <a:t>Simeon and Anna (Luke 2:25)</a:t>
            </a:r>
          </a:p>
          <a:p>
            <a:pPr lvl="2"/>
            <a:r>
              <a:rPr lang="en-US" i="1" dirty="0">
                <a:latin typeface="Arial Narrow" panose="020B0606020202030204" pitchFamily="34" charset="0"/>
              </a:rPr>
              <a:t>Satan failed to destroy the chosen family (Israel) from which the Messiah would come.</a:t>
            </a:r>
          </a:p>
          <a:p>
            <a:pPr lvl="1"/>
            <a:r>
              <a:rPr lang="en-US" i="1" dirty="0">
                <a:latin typeface="Arial Narrow" panose="020B0606020202030204" pitchFamily="34" charset="0"/>
              </a:rPr>
              <a:t>In the NT, he continues through his agent Herod </a:t>
            </a:r>
            <a:br>
              <a:rPr lang="en-US" i="1" dirty="0">
                <a:latin typeface="Arial Narrow" panose="020B0606020202030204" pitchFamily="34" charset="0"/>
              </a:rPr>
            </a:br>
            <a:r>
              <a:rPr lang="en-US" b="1" dirty="0">
                <a:latin typeface="Arial Narrow" panose="020B0606020202030204" pitchFamily="34" charset="0"/>
              </a:rPr>
              <a:t>(Matthew 2:16)</a:t>
            </a:r>
          </a:p>
        </p:txBody>
      </p:sp>
      <p:sp>
        <p:nvSpPr>
          <p:cNvPr id="5" name="Title 1"/>
          <p:cNvSpPr>
            <a:spLocks noGrp="1"/>
          </p:cNvSpPr>
          <p:nvPr>
            <p:ph type="title"/>
          </p:nvPr>
        </p:nvSpPr>
        <p:spPr>
          <a:xfrm>
            <a:off x="457200"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Second Sign – The Dragon</a:t>
            </a:r>
          </a:p>
        </p:txBody>
      </p:sp>
      <p:sp>
        <p:nvSpPr>
          <p:cNvPr id="4" name="Rectangle 3">
            <a:extLst>
              <a:ext uri="{FF2B5EF4-FFF2-40B4-BE49-F238E27FC236}">
                <a16:creationId xmlns:a16="http://schemas.microsoft.com/office/drawing/2014/main" id="{B13A7695-7EB6-4413-A574-3DABE4AB396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864971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heel(1)">
                                      <p:cBhvr>
                                        <p:cTn id="16" dur="2000"/>
                                        <p:tgtEl>
                                          <p:spTgt spid="3">
                                            <p:txEl>
                                              <p:pRg st="4" end="4"/>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heel(1)">
                                      <p:cBhvr>
                                        <p:cTn id="19" dur="2000"/>
                                        <p:tgtEl>
                                          <p:spTgt spid="3">
                                            <p:txEl>
                                              <p:pRg st="5" end="5"/>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heel(1)">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66875"/>
            <a:ext cx="8686800" cy="4684359"/>
          </a:xfrm>
          <a:solidFill>
            <a:schemeClr val="bg1"/>
          </a:solidFill>
          <a:ln w="38100">
            <a:noFill/>
          </a:ln>
        </p:spPr>
        <p:txBody>
          <a:bodyPr>
            <a:spAutoFit/>
          </a:bodyPr>
          <a:lstStyle/>
          <a:p>
            <a:r>
              <a:rPr lang="en-US" dirty="0">
                <a:latin typeface="Arial Narrow" panose="020B0606020202030204" pitchFamily="34" charset="0"/>
              </a:rPr>
              <a:t>His </a:t>
            </a:r>
            <a:r>
              <a:rPr lang="en-US" b="1" dirty="0">
                <a:latin typeface="Arial Narrow" panose="020B0606020202030204" pitchFamily="34" charset="0"/>
              </a:rPr>
              <a:t>position and purpose</a:t>
            </a:r>
            <a:r>
              <a:rPr lang="en-US" dirty="0">
                <a:latin typeface="Arial Narrow" panose="020B0606020202030204" pitchFamily="34" charset="0"/>
              </a:rPr>
              <a:t>:</a:t>
            </a:r>
          </a:p>
          <a:p>
            <a:pPr lvl="1"/>
            <a:r>
              <a:rPr lang="en-US" i="1" dirty="0">
                <a:latin typeface="Arial Narrow" panose="020B0606020202030204" pitchFamily="34" charset="0"/>
              </a:rPr>
              <a:t>During Jesus’ public ministry, he tried many times, by using unbelieving Jews, to put Him to death.</a:t>
            </a:r>
            <a:r>
              <a:rPr lang="en-US" dirty="0">
                <a:latin typeface="Arial Narrow" panose="020B0606020202030204" pitchFamily="34" charset="0"/>
              </a:rPr>
              <a:t> (John 5:16-18; 7:30, 44; 8:58-59; 10:31, 39; 11:53; cf. Matthew 12:14; Luke 22:2)</a:t>
            </a:r>
          </a:p>
          <a:p>
            <a:pPr lvl="1"/>
            <a:r>
              <a:rPr lang="en-US" i="1" dirty="0">
                <a:latin typeface="Arial Narrow" panose="020B0606020202030204" pitchFamily="34" charset="0"/>
              </a:rPr>
              <a:t>Finally, Jesus </a:t>
            </a:r>
            <a:r>
              <a:rPr lang="en-US" b="1" i="1" dirty="0">
                <a:latin typeface="Arial Narrow" panose="020B0606020202030204" pitchFamily="34" charset="0"/>
              </a:rPr>
              <a:t>delivered Himself to be crucified.</a:t>
            </a:r>
            <a:r>
              <a:rPr lang="en-US" b="1" dirty="0">
                <a:latin typeface="Arial Narrow" panose="020B0606020202030204" pitchFamily="34" charset="0"/>
              </a:rPr>
              <a:t> </a:t>
            </a:r>
            <a:br>
              <a:rPr lang="en-US" b="1" dirty="0">
                <a:latin typeface="Arial Narrow" panose="020B0606020202030204" pitchFamily="34" charset="0"/>
              </a:rPr>
            </a:br>
            <a:r>
              <a:rPr lang="en-US" dirty="0">
                <a:latin typeface="Arial Narrow" panose="020B0606020202030204" pitchFamily="34" charset="0"/>
              </a:rPr>
              <a:t>cf. John 10:18</a:t>
            </a:r>
          </a:p>
          <a:p>
            <a:pPr lvl="1"/>
            <a:r>
              <a:rPr lang="en-US" i="1" dirty="0">
                <a:latin typeface="Arial Narrow" panose="020B0606020202030204" pitchFamily="34" charset="0"/>
              </a:rPr>
              <a:t>Finally, Jesus’ work was “</a:t>
            </a:r>
            <a:r>
              <a:rPr lang="en-US" b="1" i="1" dirty="0">
                <a:latin typeface="Arial Narrow" panose="020B0606020202030204" pitchFamily="34" charset="0"/>
              </a:rPr>
              <a:t>finished</a:t>
            </a:r>
            <a:r>
              <a:rPr lang="en-US" i="1" dirty="0">
                <a:latin typeface="Arial Narrow" panose="020B0606020202030204" pitchFamily="34" charset="0"/>
              </a:rPr>
              <a:t>.”</a:t>
            </a:r>
            <a:r>
              <a:rPr lang="en-US" b="1" dirty="0">
                <a:latin typeface="Arial Narrow" panose="020B0606020202030204" pitchFamily="34" charset="0"/>
              </a:rPr>
              <a:t> </a:t>
            </a:r>
            <a:r>
              <a:rPr lang="en-US" dirty="0">
                <a:latin typeface="Arial Narrow" panose="020B0606020202030204" pitchFamily="34" charset="0"/>
              </a:rPr>
              <a:t>John 17:4</a:t>
            </a:r>
          </a:p>
          <a:p>
            <a:pPr lvl="1"/>
            <a:r>
              <a:rPr lang="en-US" i="1" dirty="0">
                <a:latin typeface="Arial Narrow" panose="020B0606020202030204" pitchFamily="34" charset="0"/>
              </a:rPr>
              <a:t>Finally, Satan </a:t>
            </a:r>
            <a:r>
              <a:rPr lang="en-US" sz="3200" b="1" i="1" dirty="0">
                <a:latin typeface="Arial Narrow" panose="020B0606020202030204" pitchFamily="34" charset="0"/>
              </a:rPr>
              <a:t>appeared</a:t>
            </a:r>
            <a:r>
              <a:rPr lang="en-US" i="1" dirty="0">
                <a:latin typeface="Arial Narrow" panose="020B0606020202030204" pitchFamily="34" charset="0"/>
              </a:rPr>
              <a:t> to win.</a:t>
            </a:r>
          </a:p>
          <a:p>
            <a:pPr lvl="2"/>
            <a:r>
              <a:rPr lang="en-US" sz="3600" i="1" dirty="0">
                <a:latin typeface="Arial Narrow" panose="020B0606020202030204" pitchFamily="34" charset="0"/>
              </a:rPr>
              <a:t>But not quite. Hebrews 2:14ff</a:t>
            </a:r>
          </a:p>
        </p:txBody>
      </p:sp>
      <p:sp>
        <p:nvSpPr>
          <p:cNvPr id="5" name="Title 1"/>
          <p:cNvSpPr>
            <a:spLocks noGrp="1"/>
          </p:cNvSpPr>
          <p:nvPr>
            <p:ph type="title"/>
          </p:nvPr>
        </p:nvSpPr>
        <p:spPr>
          <a:xfrm>
            <a:off x="457200"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Second Sign – The Dragon</a:t>
            </a:r>
          </a:p>
        </p:txBody>
      </p:sp>
      <p:sp>
        <p:nvSpPr>
          <p:cNvPr id="4" name="Rectangle 3">
            <a:extLst>
              <a:ext uri="{FF2B5EF4-FFF2-40B4-BE49-F238E27FC236}">
                <a16:creationId xmlns:a16="http://schemas.microsoft.com/office/drawing/2014/main" id="{B13A7695-7EB6-4413-A574-3DABE4AB396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2669508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heel(1)">
                                      <p:cBhvr>
                                        <p:cTn id="16" dur="2000"/>
                                        <p:tgtEl>
                                          <p:spTgt spid="3">
                                            <p:txEl>
                                              <p:pRg st="4" end="4"/>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heel(1)">
                                      <p:cBhvr>
                                        <p:cTn id="1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34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Revelation 12:1</a:t>
            </a:r>
          </a:p>
        </p:txBody>
      </p:sp>
      <p:pic>
        <p:nvPicPr>
          <p:cNvPr id="4" name="Content Placeholder 3"/>
          <p:cNvPicPr>
            <a:picLocks noChangeAspect="1" noChangeArrowheads="1"/>
          </p:cNvPicPr>
          <p:nvPr/>
        </p:nvPicPr>
        <p:blipFill>
          <a:blip r:embed="rId2"/>
          <a:srcRect/>
          <a:stretch>
            <a:fillRect/>
          </a:stretch>
        </p:blipFill>
        <p:spPr bwMode="auto">
          <a:xfrm>
            <a:off x="1066800" y="1600202"/>
            <a:ext cx="7010400" cy="4525963"/>
          </a:xfrm>
          <a:prstGeom prst="rect">
            <a:avLst/>
          </a:prstGeom>
          <a:noFill/>
          <a:ln w="9525">
            <a:noFill/>
            <a:miter lim="800000"/>
            <a:headEnd/>
            <a:tailEnd/>
          </a:ln>
        </p:spPr>
      </p:pic>
      <p:sp>
        <p:nvSpPr>
          <p:cNvPr id="5" name="TextBox 4"/>
          <p:cNvSpPr txBox="1"/>
          <p:nvPr/>
        </p:nvSpPr>
        <p:spPr>
          <a:xfrm>
            <a:off x="1943492" y="2032548"/>
            <a:ext cx="5181600" cy="286232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30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a great sign was seen in heaven: a </a:t>
            </a:r>
            <a:r>
              <a:rPr kumimoji="0" lang="en-US" sz="3000" b="1" i="1"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woman</a:t>
            </a:r>
            <a:r>
              <a:rPr kumimoji="0" lang="en-US" sz="30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arrayed with the sun, and the moon under her feet, and upon her head a crown of twelve stars</a:t>
            </a:r>
            <a:r>
              <a:rPr kumimoji="0" lang="en-US" sz="3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6" name="Rectangle 5">
            <a:extLst>
              <a:ext uri="{FF2B5EF4-FFF2-40B4-BE49-F238E27FC236}">
                <a16:creationId xmlns:a16="http://schemas.microsoft.com/office/drawing/2014/main" id="{92E1B5FF-28E3-4841-B9EE-62A5CA7FE41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Tree>
    <p:extLst>
      <p:ext uri="{BB962C8B-B14F-4D97-AF65-F5344CB8AC3E}">
        <p14:creationId xmlns:p14="http://schemas.microsoft.com/office/powerpoint/2010/main" val="204931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noChangeArrowheads="1"/>
          </p:cNvPicPr>
          <p:nvPr/>
        </p:nvPicPr>
        <p:blipFill>
          <a:blip r:embed="rId2"/>
          <a:srcRect/>
          <a:stretch>
            <a:fillRect/>
          </a:stretch>
        </p:blipFill>
        <p:spPr bwMode="auto">
          <a:xfrm>
            <a:off x="1066800" y="1600202"/>
            <a:ext cx="7010400" cy="4525963"/>
          </a:xfrm>
          <a:prstGeom prst="rect">
            <a:avLst/>
          </a:prstGeom>
          <a:noFill/>
          <a:ln w="9525">
            <a:noFill/>
            <a:miter lim="800000"/>
            <a:headEnd/>
            <a:tailEnd/>
          </a:ln>
        </p:spPr>
      </p:pic>
      <p:sp>
        <p:nvSpPr>
          <p:cNvPr id="5" name="TextBox 4"/>
          <p:cNvSpPr txBox="1"/>
          <p:nvPr/>
        </p:nvSpPr>
        <p:spPr>
          <a:xfrm>
            <a:off x="1933281" y="2029413"/>
            <a:ext cx="5181600" cy="286232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she was with </a:t>
            </a:r>
            <a:r>
              <a:rPr kumimoji="0" lang="en-US" sz="3600" b="1" i="1"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a:t>
            </a: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and she crieth out, travailing in birth, and in pain to be delivered</a:t>
            </a:r>
            <a:r>
              <a:rPr kumimoji="0" lang="en-US" sz="36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6" name="Title 1"/>
          <p:cNvSpPr>
            <a:spLocks noGrp="1"/>
          </p:cNvSpPr>
          <p:nvPr>
            <p:ph type="title"/>
          </p:nvPr>
        </p:nvSpPr>
        <p:spPr>
          <a:xfrm>
            <a:off x="457200" y="4534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Revelation 12:2</a:t>
            </a:r>
          </a:p>
        </p:txBody>
      </p:sp>
      <p:sp>
        <p:nvSpPr>
          <p:cNvPr id="7" name="Rectangle 6">
            <a:extLst>
              <a:ext uri="{FF2B5EF4-FFF2-40B4-BE49-F238E27FC236}">
                <a16:creationId xmlns:a16="http://schemas.microsoft.com/office/drawing/2014/main" id="{E62320AC-E1D0-4879-B165-5B2F319CFAE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Tree>
    <p:extLst>
      <p:ext uri="{BB962C8B-B14F-4D97-AF65-F5344CB8AC3E}">
        <p14:creationId xmlns:p14="http://schemas.microsoft.com/office/powerpoint/2010/main" val="2056450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728"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A Great Sign in Heaven</a:t>
            </a:r>
          </a:p>
        </p:txBody>
      </p:sp>
      <p:sp>
        <p:nvSpPr>
          <p:cNvPr id="3" name="Content Placeholder 2"/>
          <p:cNvSpPr>
            <a:spLocks noGrp="1"/>
          </p:cNvSpPr>
          <p:nvPr>
            <p:ph idx="1"/>
          </p:nvPr>
        </p:nvSpPr>
        <p:spPr>
          <a:xfrm>
            <a:off x="228600" y="1411662"/>
            <a:ext cx="8743950" cy="5262979"/>
          </a:xfrm>
          <a:solidFill>
            <a:schemeClr val="bg1"/>
          </a:solidFill>
          <a:ln w="38100">
            <a:noFill/>
          </a:ln>
        </p:spPr>
        <p:txBody>
          <a:bodyPr>
            <a:spAutoFit/>
          </a:bodyPr>
          <a:lstStyle/>
          <a:p>
            <a:pPr>
              <a:spcBef>
                <a:spcPts val="0"/>
              </a:spcBef>
            </a:pPr>
            <a:r>
              <a:rPr lang="en-US" sz="2800" dirty="0">
                <a:latin typeface="Arial Narrow" panose="020B0606020202030204" pitchFamily="34" charset="0"/>
              </a:rPr>
              <a:t>This struggle began in </a:t>
            </a:r>
            <a:r>
              <a:rPr lang="en-US" sz="2800" b="1" dirty="0">
                <a:latin typeface="Arial Narrow" panose="020B0606020202030204" pitchFamily="34" charset="0"/>
              </a:rPr>
              <a:t>Genesis 3:15 </a:t>
            </a:r>
            <a:r>
              <a:rPr lang="en-US" sz="2800" dirty="0">
                <a:latin typeface="Arial Narrow" panose="020B0606020202030204" pitchFamily="34" charset="0"/>
              </a:rPr>
              <a:t>…</a:t>
            </a:r>
            <a:br>
              <a:rPr lang="en-US" sz="2800" dirty="0">
                <a:latin typeface="Arial Narrow" panose="020B0606020202030204" pitchFamily="34" charset="0"/>
              </a:rPr>
            </a:br>
            <a:r>
              <a:rPr lang="en-US" sz="2800" i="1" dirty="0">
                <a:latin typeface="Arial Narrow" panose="020B0606020202030204" pitchFamily="34" charset="0"/>
              </a:rPr>
              <a:t>“Enmity” '</a:t>
            </a:r>
            <a:r>
              <a:rPr lang="en-US" sz="2800" i="1" dirty="0" err="1">
                <a:latin typeface="Arial Narrow" panose="020B0606020202030204" pitchFamily="34" charset="0"/>
              </a:rPr>
              <a:t>eybah</a:t>
            </a:r>
            <a:r>
              <a:rPr lang="en-US" sz="2800" i="1" dirty="0">
                <a:latin typeface="Arial Narrow" panose="020B0606020202030204" pitchFamily="34" charset="0"/>
              </a:rPr>
              <a:t> </a:t>
            </a:r>
            <a:r>
              <a:rPr lang="en-US" sz="2800" dirty="0">
                <a:latin typeface="Arial Narrow" panose="020B0606020202030204" pitchFamily="34" charset="0"/>
              </a:rPr>
              <a:t>(ay-</a:t>
            </a:r>
            <a:r>
              <a:rPr lang="en-US" sz="2800" dirty="0" err="1">
                <a:latin typeface="Arial Narrow" panose="020B0606020202030204" pitchFamily="34" charset="0"/>
              </a:rPr>
              <a:t>baw</a:t>
            </a:r>
            <a:r>
              <a:rPr lang="en-US" sz="2800" dirty="0">
                <a:latin typeface="Arial Narrow" panose="020B0606020202030204" pitchFamily="34" charset="0"/>
              </a:rPr>
              <a:t>’); hostility: </a:t>
            </a:r>
            <a:r>
              <a:rPr lang="en-US" sz="2400" dirty="0">
                <a:latin typeface="Arial Narrow" panose="020B0606020202030204" pitchFamily="34" charset="0"/>
              </a:rPr>
              <a:t>(Strong’s)</a:t>
            </a:r>
            <a:endParaRPr lang="en-US" sz="2800" dirty="0">
              <a:latin typeface="Arial Narrow" panose="020B0606020202030204" pitchFamily="34" charset="0"/>
            </a:endParaRPr>
          </a:p>
          <a:p>
            <a:pPr>
              <a:spcBef>
                <a:spcPts val="0"/>
              </a:spcBef>
            </a:pPr>
            <a:r>
              <a:rPr lang="en-US" sz="2800" dirty="0">
                <a:latin typeface="Arial Narrow" panose="020B0606020202030204" pitchFamily="34" charset="0"/>
              </a:rPr>
              <a:t>The </a:t>
            </a:r>
            <a:r>
              <a:rPr lang="en-US" sz="2800" b="1" dirty="0">
                <a:latin typeface="Arial Narrow" panose="020B0606020202030204" pitchFamily="34" charset="0"/>
              </a:rPr>
              <a:t>woman:</a:t>
            </a:r>
          </a:p>
          <a:p>
            <a:pPr lvl="1">
              <a:spcBef>
                <a:spcPts val="0"/>
              </a:spcBef>
            </a:pPr>
            <a:r>
              <a:rPr lang="en-US" sz="2400" b="1" dirty="0">
                <a:latin typeface="Arial Narrow" panose="020B0606020202030204" pitchFamily="34" charset="0"/>
              </a:rPr>
              <a:t>Her appearance:</a:t>
            </a:r>
          </a:p>
          <a:p>
            <a:pPr lvl="2">
              <a:spcBef>
                <a:spcPts val="0"/>
              </a:spcBef>
            </a:pPr>
            <a:r>
              <a:rPr lang="en-US" sz="2000" b="1" dirty="0">
                <a:latin typeface="Arial Narrow" panose="020B0606020202030204" pitchFamily="34" charset="0"/>
              </a:rPr>
              <a:t>In contrast to the great harlot, she is the</a:t>
            </a:r>
            <a:r>
              <a:rPr lang="en-US" sz="2000" dirty="0">
                <a:latin typeface="Arial Narrow" panose="020B0606020202030204" pitchFamily="34" charset="0"/>
              </a:rPr>
              <a:t> “</a:t>
            </a:r>
            <a:r>
              <a:rPr lang="en-US" sz="2000" b="1" dirty="0">
                <a:latin typeface="Arial Narrow" panose="020B0606020202030204" pitchFamily="34" charset="0"/>
              </a:rPr>
              <a:t>bearer of the light</a:t>
            </a:r>
            <a:r>
              <a:rPr lang="en-US" sz="2000" dirty="0">
                <a:latin typeface="Arial Narrow" panose="020B0606020202030204" pitchFamily="34" charset="0"/>
              </a:rPr>
              <a:t>.”</a:t>
            </a:r>
          </a:p>
          <a:p>
            <a:pPr lvl="2">
              <a:spcBef>
                <a:spcPts val="0"/>
              </a:spcBef>
            </a:pPr>
            <a:r>
              <a:rPr lang="en-US" sz="2000" dirty="0">
                <a:latin typeface="Arial Narrow" panose="020B0606020202030204" pitchFamily="34" charset="0"/>
              </a:rPr>
              <a:t>“</a:t>
            </a:r>
            <a:r>
              <a:rPr lang="en-US" sz="2000" b="1" dirty="0">
                <a:latin typeface="Arial Narrow" panose="020B0606020202030204" pitchFamily="34" charset="0"/>
              </a:rPr>
              <a:t>Clothed with the sun</a:t>
            </a:r>
            <a:r>
              <a:rPr lang="en-US" sz="2000" dirty="0">
                <a:latin typeface="Arial Narrow" panose="020B0606020202030204" pitchFamily="34" charset="0"/>
              </a:rPr>
              <a:t>”</a:t>
            </a:r>
          </a:p>
          <a:p>
            <a:pPr lvl="2">
              <a:spcBef>
                <a:spcPts val="0"/>
              </a:spcBef>
            </a:pPr>
            <a:r>
              <a:rPr lang="en-US" sz="2000" dirty="0">
                <a:latin typeface="Arial Narrow" panose="020B0606020202030204" pitchFamily="34" charset="0"/>
              </a:rPr>
              <a:t>“</a:t>
            </a:r>
            <a:r>
              <a:rPr lang="en-US" sz="2000" b="1" dirty="0">
                <a:latin typeface="Arial Narrow" panose="020B0606020202030204" pitchFamily="34" charset="0"/>
              </a:rPr>
              <a:t>Moon under her feet</a:t>
            </a:r>
            <a:r>
              <a:rPr lang="en-US" sz="2000" dirty="0">
                <a:latin typeface="Arial Narrow" panose="020B0606020202030204" pitchFamily="34" charset="0"/>
              </a:rPr>
              <a:t>”</a:t>
            </a:r>
          </a:p>
          <a:p>
            <a:pPr marL="914400" lvl="2" indent="0">
              <a:spcBef>
                <a:spcPts val="0"/>
              </a:spcBef>
              <a:buNone/>
            </a:pPr>
            <a:endParaRPr lang="en-US" sz="2000" b="1" dirty="0">
              <a:latin typeface="Arial Narrow" panose="020B0606020202030204" pitchFamily="34" charset="0"/>
            </a:endParaRPr>
          </a:p>
          <a:p>
            <a:pPr lvl="2">
              <a:spcBef>
                <a:spcPts val="0"/>
              </a:spcBef>
            </a:pPr>
            <a:r>
              <a:rPr lang="en-US" sz="2000" dirty="0">
                <a:latin typeface="Arial Narrow" panose="020B0606020202030204" pitchFamily="34" charset="0"/>
              </a:rPr>
              <a:t>“‘</a:t>
            </a:r>
            <a:r>
              <a:rPr lang="en-US" sz="2000" b="1" dirty="0">
                <a:latin typeface="Arial Narrow" panose="020B0606020202030204" pitchFamily="34" charset="0"/>
              </a:rPr>
              <a:t>On her head a crown of 12 stars</a:t>
            </a:r>
            <a:r>
              <a:rPr lang="en-US" sz="2000" dirty="0">
                <a:latin typeface="Arial Narrow" panose="020B0606020202030204" pitchFamily="34" charset="0"/>
              </a:rPr>
              <a:t>’ </a:t>
            </a:r>
            <a:r>
              <a:rPr lang="en-US" sz="2000" b="1" dirty="0">
                <a:latin typeface="Arial Narrow" panose="020B0606020202030204" pitchFamily="34" charset="0"/>
              </a:rPr>
              <a:t>(victory crown)</a:t>
            </a:r>
            <a:r>
              <a:rPr lang="en-US" sz="2000" b="1" i="1" dirty="0">
                <a:latin typeface="Arial Narrow" panose="020B0606020202030204" pitchFamily="34" charset="0"/>
              </a:rPr>
              <a:t> </a:t>
            </a:r>
            <a:r>
              <a:rPr lang="en-US" sz="2800" b="1" i="1" dirty="0" err="1">
                <a:latin typeface="Arial Narrow" panose="020B0606020202030204" pitchFamily="34" charset="0"/>
              </a:rPr>
              <a:t>stéphanos</a:t>
            </a:r>
            <a:r>
              <a:rPr lang="en-US" sz="2800" b="1" i="1" dirty="0">
                <a:latin typeface="Arial Narrow" panose="020B0606020202030204" pitchFamily="34" charset="0"/>
              </a:rPr>
              <a:t> </a:t>
            </a:r>
            <a:r>
              <a:rPr lang="en-US" sz="2000" dirty="0">
                <a:latin typeface="Arial Narrow" panose="020B0606020202030204" pitchFamily="34" charset="0"/>
              </a:rPr>
              <a:t>In Class. Gr., not used of the kingly crown but of the crown of victory in games, of civic worth, military valor, nuptial joy, festival gladness. Woven of oak, ivy, myrtle, olive leaves or flowers. Used as a wreath or garland.” </a:t>
            </a:r>
            <a:r>
              <a:rPr lang="en-US" sz="1600" dirty="0">
                <a:latin typeface="Arial Narrow" panose="020B0606020202030204" pitchFamily="34" charset="0"/>
              </a:rPr>
              <a:t>(The Complete Word Study Dictionary)</a:t>
            </a:r>
          </a:p>
          <a:p>
            <a:pPr lvl="3">
              <a:spcBef>
                <a:spcPts val="0"/>
              </a:spcBef>
            </a:pPr>
            <a:r>
              <a:rPr lang="en-US" sz="2400" dirty="0">
                <a:latin typeface="Arial Narrow" panose="020B0606020202030204" pitchFamily="34" charset="0"/>
              </a:rPr>
              <a:t>Note: Satan never wears such a crown in the Scriptures.</a:t>
            </a:r>
            <a:endParaRPr lang="en-US" sz="1200" dirty="0">
              <a:latin typeface="Arial Narrow" panose="020B0606020202030204" pitchFamily="34" charset="0"/>
            </a:endParaRPr>
          </a:p>
          <a:p>
            <a:pPr lvl="2">
              <a:spcBef>
                <a:spcPts val="0"/>
              </a:spcBef>
            </a:pPr>
            <a:r>
              <a:rPr lang="en-US" sz="2000" b="1" dirty="0">
                <a:latin typeface="Arial Narrow" panose="020B0606020202030204" pitchFamily="34" charset="0"/>
              </a:rPr>
              <a:t> Glory and purity emanate from her.</a:t>
            </a:r>
          </a:p>
        </p:txBody>
      </p:sp>
      <p:sp>
        <p:nvSpPr>
          <p:cNvPr id="4" name="Rectangle 3">
            <a:extLst>
              <a:ext uri="{FF2B5EF4-FFF2-40B4-BE49-F238E27FC236}">
                <a16:creationId xmlns:a16="http://schemas.microsoft.com/office/drawing/2014/main" id="{263A6CC6-2CAE-44FE-9D66-94208001209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
        <p:nvSpPr>
          <p:cNvPr id="5" name="TextBox 4">
            <a:extLst>
              <a:ext uri="{FF2B5EF4-FFF2-40B4-BE49-F238E27FC236}">
                <a16:creationId xmlns:a16="http://schemas.microsoft.com/office/drawing/2014/main" id="{AEFC4B4C-93A2-45F2-93D9-459ECDF2F3B0}"/>
              </a:ext>
            </a:extLst>
          </p:cNvPr>
          <p:cNvSpPr txBox="1"/>
          <p:nvPr/>
        </p:nvSpPr>
        <p:spPr>
          <a:xfrm>
            <a:off x="3768070" y="3441076"/>
            <a:ext cx="463867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Heavenly bodies that rule day and night symbolize her exalted position in God’s order of things!</a:t>
            </a: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ight Brace 5">
            <a:extLst>
              <a:ext uri="{FF2B5EF4-FFF2-40B4-BE49-F238E27FC236}">
                <a16:creationId xmlns:a16="http://schemas.microsoft.com/office/drawing/2014/main" id="{A6B86C4D-758C-4B6D-A9F4-C35633AF8121}"/>
              </a:ext>
            </a:extLst>
          </p:cNvPr>
          <p:cNvSpPr/>
          <p:nvPr/>
        </p:nvSpPr>
        <p:spPr>
          <a:xfrm>
            <a:off x="3614146" y="3459927"/>
            <a:ext cx="134874" cy="646331"/>
          </a:xfrm>
          <a:prstGeom prst="rightBrace">
            <a:avLst/>
          </a:prstGeom>
          <a:ln/>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345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4" end="4"/>
                                            </p:txEl>
                                          </p:spTgt>
                                        </p:tgtEl>
                                      </p:cBhvr>
                                    </p:animEffect>
                                  </p:childTnLst>
                                </p:cTn>
                              </p:par>
                              <p:par>
                                <p:cTn id="21" presetID="3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par>
                                <p:cTn id="27" presetID="3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p:cTn id="2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7" end="7"/>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8" end="8"/>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p:cTn id="4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728"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A Great Sign in Heaven</a:t>
            </a:r>
          </a:p>
        </p:txBody>
      </p:sp>
      <p:sp>
        <p:nvSpPr>
          <p:cNvPr id="3" name="Content Placeholder 2"/>
          <p:cNvSpPr>
            <a:spLocks noGrp="1"/>
          </p:cNvSpPr>
          <p:nvPr>
            <p:ph idx="1"/>
          </p:nvPr>
        </p:nvSpPr>
        <p:spPr>
          <a:xfrm>
            <a:off x="84841" y="1307963"/>
            <a:ext cx="8974317" cy="5493812"/>
          </a:xfrm>
          <a:solidFill>
            <a:schemeClr val="bg1"/>
          </a:solidFill>
          <a:ln w="38100">
            <a:noFill/>
          </a:ln>
        </p:spPr>
        <p:txBody>
          <a:bodyPr wrap="square">
            <a:spAutoFit/>
          </a:bodyPr>
          <a:lstStyle/>
          <a:p>
            <a:pPr>
              <a:spcBef>
                <a:spcPts val="0"/>
              </a:spcBef>
            </a:pPr>
            <a:r>
              <a:rPr lang="en-US" sz="2700" dirty="0">
                <a:latin typeface="Arial Narrow" panose="020B0606020202030204" pitchFamily="34" charset="0"/>
              </a:rPr>
              <a:t>This struggle began in </a:t>
            </a:r>
            <a:r>
              <a:rPr lang="en-US" sz="2700" b="1" dirty="0">
                <a:latin typeface="Arial Narrow" panose="020B0606020202030204" pitchFamily="34" charset="0"/>
              </a:rPr>
              <a:t>Genesis 3:15 </a:t>
            </a:r>
            <a:r>
              <a:rPr lang="en-US" sz="2700" dirty="0">
                <a:latin typeface="Arial Narrow" panose="020B0606020202030204" pitchFamily="34" charset="0"/>
              </a:rPr>
              <a:t>…</a:t>
            </a:r>
            <a:br>
              <a:rPr lang="en-US" sz="2700" dirty="0">
                <a:latin typeface="Arial Narrow" panose="020B0606020202030204" pitchFamily="34" charset="0"/>
              </a:rPr>
            </a:br>
            <a:r>
              <a:rPr lang="en-US" sz="2700" i="1" dirty="0">
                <a:latin typeface="Arial Narrow" panose="020B0606020202030204" pitchFamily="34" charset="0"/>
              </a:rPr>
              <a:t>“Enmity” '</a:t>
            </a:r>
            <a:r>
              <a:rPr lang="en-US" sz="2700" i="1" dirty="0" err="1">
                <a:latin typeface="Arial Narrow" panose="020B0606020202030204" pitchFamily="34" charset="0"/>
              </a:rPr>
              <a:t>eybah</a:t>
            </a:r>
            <a:r>
              <a:rPr lang="en-US" sz="2700" i="1" dirty="0">
                <a:latin typeface="Arial Narrow" panose="020B0606020202030204" pitchFamily="34" charset="0"/>
              </a:rPr>
              <a:t> </a:t>
            </a:r>
            <a:r>
              <a:rPr lang="en-US" sz="2700" dirty="0">
                <a:latin typeface="Arial Narrow" panose="020B0606020202030204" pitchFamily="34" charset="0"/>
              </a:rPr>
              <a:t>(ay-</a:t>
            </a:r>
            <a:r>
              <a:rPr lang="en-US" sz="2700" dirty="0" err="1">
                <a:latin typeface="Arial Narrow" panose="020B0606020202030204" pitchFamily="34" charset="0"/>
              </a:rPr>
              <a:t>baw</a:t>
            </a:r>
            <a:r>
              <a:rPr lang="en-US" sz="2700" dirty="0">
                <a:latin typeface="Arial Narrow" panose="020B0606020202030204" pitchFamily="34" charset="0"/>
              </a:rPr>
              <a:t>’); hostility: (Strong)</a:t>
            </a:r>
          </a:p>
          <a:p>
            <a:pPr>
              <a:spcBef>
                <a:spcPts val="0"/>
              </a:spcBef>
            </a:pPr>
            <a:r>
              <a:rPr lang="en-US" sz="2700" dirty="0">
                <a:latin typeface="Arial Narrow" panose="020B0606020202030204" pitchFamily="34" charset="0"/>
              </a:rPr>
              <a:t>The </a:t>
            </a:r>
            <a:r>
              <a:rPr lang="en-US" sz="2700" b="1" dirty="0">
                <a:latin typeface="Arial Narrow" panose="020B0606020202030204" pitchFamily="34" charset="0"/>
              </a:rPr>
              <a:t>woman:</a:t>
            </a:r>
          </a:p>
          <a:p>
            <a:pPr lvl="1">
              <a:spcBef>
                <a:spcPts val="0"/>
              </a:spcBef>
            </a:pPr>
            <a:r>
              <a:rPr lang="en-US" sz="2700" b="1" dirty="0">
                <a:latin typeface="Arial Narrow" panose="020B0606020202030204" pitchFamily="34" charset="0"/>
              </a:rPr>
              <a:t>Her appearance:</a:t>
            </a:r>
          </a:p>
          <a:p>
            <a:pPr lvl="1">
              <a:spcBef>
                <a:spcPts val="0"/>
              </a:spcBef>
            </a:pPr>
            <a:r>
              <a:rPr lang="en-US" sz="2700" dirty="0">
                <a:latin typeface="Arial Narrow" panose="020B0606020202030204" pitchFamily="34" charset="0"/>
              </a:rPr>
              <a:t>“Lenski analyzed the difference between the two types of crowns: We note that Jesus received a </a:t>
            </a:r>
            <a:r>
              <a:rPr lang="en-US" sz="2700" i="1" dirty="0" err="1">
                <a:latin typeface="Arial Narrow" panose="020B0606020202030204" pitchFamily="34" charset="0"/>
              </a:rPr>
              <a:t>stephanos</a:t>
            </a:r>
            <a:r>
              <a:rPr lang="en-US" sz="2700" dirty="0">
                <a:latin typeface="Arial Narrow" panose="020B0606020202030204" pitchFamily="34" charset="0"/>
              </a:rPr>
              <a:t> of thorns and then was mocked as </a:t>
            </a:r>
            <a:r>
              <a:rPr lang="en-US" sz="2700" i="1" dirty="0">
                <a:latin typeface="Arial Narrow" panose="020B0606020202030204" pitchFamily="34" charset="0"/>
              </a:rPr>
              <a:t>King</a:t>
            </a:r>
            <a:r>
              <a:rPr lang="en-US" sz="2700" dirty="0">
                <a:latin typeface="Arial Narrow" panose="020B0606020202030204" pitchFamily="34" charset="0"/>
              </a:rPr>
              <a:t> of the Jews. Here the woman has the twelve stars as her </a:t>
            </a:r>
            <a:r>
              <a:rPr lang="en-US" sz="2700" i="1" dirty="0" err="1">
                <a:latin typeface="Arial Narrow" panose="020B0606020202030204" pitchFamily="34" charset="0"/>
              </a:rPr>
              <a:t>stephanos</a:t>
            </a:r>
            <a:r>
              <a:rPr lang="en-US" sz="2700" dirty="0">
                <a:latin typeface="Arial Narrow" panose="020B0606020202030204" pitchFamily="34" charset="0"/>
              </a:rPr>
              <a:t>, her symbol of victory. ‘The victory ours remaineth’ (Luther), and thus as victor the </a:t>
            </a:r>
            <a:r>
              <a:rPr lang="en-US" sz="2700" i="1" dirty="0">
                <a:latin typeface="Arial Narrow" panose="020B0606020202030204" pitchFamily="34" charset="0"/>
              </a:rPr>
              <a:t>Una Sancta</a:t>
            </a:r>
            <a:r>
              <a:rPr lang="en-US" sz="2700" dirty="0">
                <a:latin typeface="Arial Narrow" panose="020B0606020202030204" pitchFamily="34" charset="0"/>
              </a:rPr>
              <a:t> shall reign with Christ forever. The dragon has no </a:t>
            </a:r>
            <a:r>
              <a:rPr lang="en-US" sz="2700" i="1" dirty="0" err="1">
                <a:latin typeface="Arial Narrow" panose="020B0606020202030204" pitchFamily="34" charset="0"/>
              </a:rPr>
              <a:t>stephanos</a:t>
            </a:r>
            <a:r>
              <a:rPr lang="en-US" sz="2700" dirty="0">
                <a:latin typeface="Arial Narrow" panose="020B0606020202030204" pitchFamily="34" charset="0"/>
              </a:rPr>
              <a:t>, not even a usurped wreath of victory, but only ‘diadems,’ royal fillets of pretended kingship, symbols of arrogated dominion.”</a:t>
            </a:r>
            <a:r>
              <a:rPr lang="en-US" sz="2000" dirty="0">
                <a:latin typeface="Arial Narrow" panose="020B0606020202030204" pitchFamily="34" charset="0"/>
              </a:rPr>
              <a:t> (Robert Harkrider, </a:t>
            </a:r>
            <a:r>
              <a:rPr lang="en-US" sz="2000" i="1" dirty="0">
                <a:latin typeface="Arial Narrow" panose="020B0606020202030204" pitchFamily="34" charset="0"/>
              </a:rPr>
              <a:t>Revelation</a:t>
            </a:r>
            <a:r>
              <a:rPr lang="en-US" sz="2000" dirty="0">
                <a:latin typeface="Arial Narrow" panose="020B0606020202030204" pitchFamily="34" charset="0"/>
              </a:rPr>
              <a:t>, Truth Commentaries, Page 208)</a:t>
            </a:r>
          </a:p>
        </p:txBody>
      </p:sp>
      <p:sp>
        <p:nvSpPr>
          <p:cNvPr id="4" name="Rectangle 3">
            <a:extLst>
              <a:ext uri="{FF2B5EF4-FFF2-40B4-BE49-F238E27FC236}">
                <a16:creationId xmlns:a16="http://schemas.microsoft.com/office/drawing/2014/main" id="{263A6CC6-2CAE-44FE-9D66-94208001209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12</a:t>
            </a:r>
          </a:p>
        </p:txBody>
      </p:sp>
    </p:spTree>
    <p:extLst>
      <p:ext uri="{BB962C8B-B14F-4D97-AF65-F5344CB8AC3E}">
        <p14:creationId xmlns:p14="http://schemas.microsoft.com/office/powerpoint/2010/main" val="161603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728"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A Great Sign in Heaven</a:t>
            </a:r>
          </a:p>
        </p:txBody>
      </p:sp>
      <p:sp>
        <p:nvSpPr>
          <p:cNvPr id="3" name="Content Placeholder 2"/>
          <p:cNvSpPr>
            <a:spLocks noGrp="1"/>
          </p:cNvSpPr>
          <p:nvPr>
            <p:ph idx="1"/>
          </p:nvPr>
        </p:nvSpPr>
        <p:spPr>
          <a:xfrm>
            <a:off x="228600" y="1505929"/>
            <a:ext cx="8743950" cy="5093702"/>
          </a:xfrm>
          <a:solidFill>
            <a:schemeClr val="bg1"/>
          </a:solidFill>
          <a:ln w="38100">
            <a:noFill/>
          </a:ln>
        </p:spPr>
        <p:txBody>
          <a:bodyPr>
            <a:spAutoFit/>
          </a:bodyPr>
          <a:lstStyle/>
          <a:p>
            <a:pPr>
              <a:spcBef>
                <a:spcPts val="0"/>
              </a:spcBef>
            </a:pPr>
            <a:r>
              <a:rPr lang="en-US" sz="2500" dirty="0">
                <a:latin typeface="Arial Narrow" panose="020B0606020202030204" pitchFamily="34" charset="0"/>
              </a:rPr>
              <a:t>This struggle began in </a:t>
            </a:r>
            <a:r>
              <a:rPr lang="en-US" sz="2500" b="1" dirty="0">
                <a:latin typeface="Arial Narrow" panose="020B0606020202030204" pitchFamily="34" charset="0"/>
              </a:rPr>
              <a:t>Genesis 3:15 </a:t>
            </a:r>
            <a:r>
              <a:rPr lang="en-US" sz="2500" dirty="0">
                <a:latin typeface="Arial Narrow" panose="020B0606020202030204" pitchFamily="34" charset="0"/>
              </a:rPr>
              <a:t>…</a:t>
            </a:r>
            <a:br>
              <a:rPr lang="en-US" sz="2500" dirty="0">
                <a:latin typeface="Arial Narrow" panose="020B0606020202030204" pitchFamily="34" charset="0"/>
              </a:rPr>
            </a:br>
            <a:r>
              <a:rPr lang="en-US" sz="2500" i="1" dirty="0">
                <a:latin typeface="Arial Narrow" panose="020B0606020202030204" pitchFamily="34" charset="0"/>
              </a:rPr>
              <a:t>“Enmity” '</a:t>
            </a:r>
            <a:r>
              <a:rPr lang="en-US" sz="2500" i="1" dirty="0" err="1">
                <a:latin typeface="Arial Narrow" panose="020B0606020202030204" pitchFamily="34" charset="0"/>
              </a:rPr>
              <a:t>eybah</a:t>
            </a:r>
            <a:r>
              <a:rPr lang="en-US" sz="2500" i="1" dirty="0">
                <a:latin typeface="Arial Narrow" panose="020B0606020202030204" pitchFamily="34" charset="0"/>
              </a:rPr>
              <a:t> </a:t>
            </a:r>
            <a:r>
              <a:rPr lang="en-US" sz="2500" dirty="0">
                <a:latin typeface="Arial Narrow" panose="020B0606020202030204" pitchFamily="34" charset="0"/>
              </a:rPr>
              <a:t>(ay-</a:t>
            </a:r>
            <a:r>
              <a:rPr lang="en-US" sz="2500" dirty="0" err="1">
                <a:latin typeface="Arial Narrow" panose="020B0606020202030204" pitchFamily="34" charset="0"/>
              </a:rPr>
              <a:t>baw</a:t>
            </a:r>
            <a:r>
              <a:rPr lang="en-US" sz="2500" dirty="0">
                <a:latin typeface="Arial Narrow" panose="020B0606020202030204" pitchFamily="34" charset="0"/>
              </a:rPr>
              <a:t>’); hostility: (Strong’s)</a:t>
            </a:r>
          </a:p>
          <a:p>
            <a:pPr>
              <a:spcBef>
                <a:spcPts val="0"/>
              </a:spcBef>
            </a:pPr>
            <a:r>
              <a:rPr lang="en-US" sz="2500" dirty="0">
                <a:latin typeface="Arial Narrow" panose="020B0606020202030204" pitchFamily="34" charset="0"/>
              </a:rPr>
              <a:t>The </a:t>
            </a:r>
            <a:r>
              <a:rPr lang="en-US" sz="2500" b="1" dirty="0">
                <a:latin typeface="Arial Narrow" panose="020B0606020202030204" pitchFamily="34" charset="0"/>
              </a:rPr>
              <a:t>woman:</a:t>
            </a:r>
          </a:p>
          <a:p>
            <a:pPr lvl="1">
              <a:spcBef>
                <a:spcPts val="0"/>
              </a:spcBef>
            </a:pPr>
            <a:r>
              <a:rPr lang="en-US" sz="2500" b="1" dirty="0">
                <a:latin typeface="Arial Narrow" panose="020B0606020202030204" pitchFamily="34" charset="0"/>
              </a:rPr>
              <a:t>Her appearance:</a:t>
            </a:r>
          </a:p>
          <a:p>
            <a:pPr lvl="1">
              <a:spcBef>
                <a:spcPts val="0"/>
              </a:spcBef>
            </a:pPr>
            <a:r>
              <a:rPr lang="en-US" sz="2500" dirty="0">
                <a:latin typeface="Arial Narrow" panose="020B0606020202030204" pitchFamily="34" charset="0"/>
              </a:rPr>
              <a:t>“Throughout Scripture </a:t>
            </a:r>
            <a:r>
              <a:rPr lang="en-US" sz="2500" i="1" dirty="0">
                <a:latin typeface="Arial Narrow" panose="020B0606020202030204" pitchFamily="34" charset="0"/>
              </a:rPr>
              <a:t>‘</a:t>
            </a:r>
            <a:r>
              <a:rPr lang="en-US" sz="2500" b="1" i="1" dirty="0">
                <a:latin typeface="Arial Narrow" panose="020B0606020202030204" pitchFamily="34" charset="0"/>
              </a:rPr>
              <a:t>light</a:t>
            </a:r>
            <a:r>
              <a:rPr lang="en-US" sz="2500" i="1" dirty="0">
                <a:latin typeface="Arial Narrow" panose="020B0606020202030204" pitchFamily="34" charset="0"/>
              </a:rPr>
              <a:t>’ </a:t>
            </a:r>
            <a:r>
              <a:rPr lang="en-US" sz="2500" dirty="0">
                <a:latin typeface="Arial Narrow" panose="020B0606020202030204" pitchFamily="34" charset="0"/>
              </a:rPr>
              <a:t>represents righteousness, the character of God (1 John 1:5-7).”</a:t>
            </a:r>
          </a:p>
          <a:p>
            <a:pPr lvl="1">
              <a:spcBef>
                <a:spcPts val="0"/>
              </a:spcBef>
            </a:pPr>
            <a:r>
              <a:rPr lang="en-US" sz="2500" dirty="0">
                <a:latin typeface="Arial Narrow" panose="020B0606020202030204" pitchFamily="34" charset="0"/>
              </a:rPr>
              <a:t>“Futurist interpreters who insist that Revelation should be understood literally have an enormous problem with this scene. It is impossible to clothe a woman with the sun, moon, and twelve stars.”</a:t>
            </a:r>
          </a:p>
          <a:p>
            <a:pPr lvl="1">
              <a:spcBef>
                <a:spcPts val="0"/>
              </a:spcBef>
            </a:pPr>
            <a:r>
              <a:rPr lang="en-US" sz="2500" dirty="0">
                <a:latin typeface="Arial Narrow" panose="020B0606020202030204" pitchFamily="34" charset="0"/>
              </a:rPr>
              <a:t>“But if this is understood figuratively, then these heavenly bodies that rule the day and night symbolize her exalted position in God’s order of things.”</a:t>
            </a:r>
            <a:r>
              <a:rPr lang="en-US" sz="2000" dirty="0">
                <a:latin typeface="Arial Narrow" panose="020B0606020202030204" pitchFamily="34" charset="0"/>
              </a:rPr>
              <a:t> (Robert Harkrider, </a:t>
            </a:r>
            <a:r>
              <a:rPr lang="en-US" sz="2000" i="1" dirty="0">
                <a:latin typeface="Arial Narrow" panose="020B0606020202030204" pitchFamily="34" charset="0"/>
              </a:rPr>
              <a:t>Revelation</a:t>
            </a:r>
            <a:r>
              <a:rPr lang="en-US" sz="2000" dirty="0">
                <a:latin typeface="Arial Narrow" panose="020B0606020202030204" pitchFamily="34" charset="0"/>
              </a:rPr>
              <a:t>, Truth Commentaries, Page 206)</a:t>
            </a:r>
          </a:p>
        </p:txBody>
      </p:sp>
      <p:sp>
        <p:nvSpPr>
          <p:cNvPr id="4" name="Rectangle 3">
            <a:extLst>
              <a:ext uri="{FF2B5EF4-FFF2-40B4-BE49-F238E27FC236}">
                <a16:creationId xmlns:a16="http://schemas.microsoft.com/office/drawing/2014/main" id="{263A6CC6-2CAE-44FE-9D66-94208001209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Tree>
    <p:extLst>
      <p:ext uri="{BB962C8B-B14F-4D97-AF65-F5344CB8AC3E}">
        <p14:creationId xmlns:p14="http://schemas.microsoft.com/office/powerpoint/2010/main" val="776013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209836"/>
          </a:xfrm>
          <a:solidFill>
            <a:schemeClr val="bg1"/>
          </a:solidFill>
          <a:ln w="38100">
            <a:noFill/>
          </a:ln>
        </p:spPr>
        <p:txBody>
          <a:bodyPr>
            <a:spAutoFit/>
          </a:bodyPr>
          <a:lstStyle/>
          <a:p>
            <a:r>
              <a:rPr lang="en-US" dirty="0">
                <a:latin typeface="Arial Narrow" panose="020B0606020202030204" pitchFamily="34" charset="0"/>
              </a:rPr>
              <a:t>This struggle began in </a:t>
            </a:r>
            <a:r>
              <a:rPr lang="en-US" b="1" dirty="0">
                <a:latin typeface="Arial Narrow" panose="020B0606020202030204" pitchFamily="34" charset="0"/>
              </a:rPr>
              <a:t>Genesis 3:15 </a:t>
            </a:r>
            <a:r>
              <a:rPr lang="en-US" dirty="0">
                <a:latin typeface="Arial Narrow" panose="020B0606020202030204" pitchFamily="34" charset="0"/>
              </a:rPr>
              <a:t>…</a:t>
            </a:r>
          </a:p>
          <a:p>
            <a:r>
              <a:rPr lang="en-US" b="1" dirty="0">
                <a:latin typeface="Arial Narrow" panose="020B0606020202030204" pitchFamily="34" charset="0"/>
              </a:rPr>
              <a:t>Her appearance: verse 2</a:t>
            </a:r>
          </a:p>
          <a:p>
            <a:pPr lvl="1"/>
            <a:r>
              <a:rPr lang="en-US" i="1" dirty="0">
                <a:latin typeface="Arial Narrow" panose="020B0606020202030204" pitchFamily="34" charset="0"/>
              </a:rPr>
              <a:t>With child</a:t>
            </a:r>
          </a:p>
          <a:p>
            <a:pPr lvl="1"/>
            <a:r>
              <a:rPr lang="en-US" i="1" dirty="0">
                <a:latin typeface="Arial Narrow" panose="020B0606020202030204" pitchFamily="34" charset="0"/>
              </a:rPr>
              <a:t>About to give birth</a:t>
            </a:r>
            <a:endParaRPr lang="en-US" dirty="0">
              <a:latin typeface="Arial Narrow" panose="020B0606020202030204" pitchFamily="34" charset="0"/>
            </a:endParaRPr>
          </a:p>
        </p:txBody>
      </p:sp>
      <p:sp>
        <p:nvSpPr>
          <p:cNvPr id="5" name="Title 1"/>
          <p:cNvSpPr>
            <a:spLocks noGrp="1"/>
          </p:cNvSpPr>
          <p:nvPr>
            <p:ph type="title"/>
          </p:nvPr>
        </p:nvSpPr>
        <p:spPr>
          <a:xfrm>
            <a:off x="457200"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A Great Sign in Heaven</a:t>
            </a:r>
          </a:p>
        </p:txBody>
      </p:sp>
      <p:sp>
        <p:nvSpPr>
          <p:cNvPr id="4" name="Rectangle 3">
            <a:extLst>
              <a:ext uri="{FF2B5EF4-FFF2-40B4-BE49-F238E27FC236}">
                <a16:creationId xmlns:a16="http://schemas.microsoft.com/office/drawing/2014/main" id="{30372BB9-F1A6-4956-B543-9444516129D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Tree>
    <p:extLst>
      <p:ext uri="{BB962C8B-B14F-4D97-AF65-F5344CB8AC3E}">
        <p14:creationId xmlns:p14="http://schemas.microsoft.com/office/powerpoint/2010/main" val="3406968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7" y="1486586"/>
            <a:ext cx="8917757" cy="5170646"/>
          </a:xfrm>
          <a:solidFill>
            <a:schemeClr val="bg1"/>
          </a:solidFill>
          <a:ln w="38100">
            <a:noFill/>
          </a:ln>
        </p:spPr>
        <p:txBody>
          <a:bodyPr wrap="square">
            <a:spAutoFit/>
          </a:bodyPr>
          <a:lstStyle/>
          <a:p>
            <a:pPr>
              <a:spcBef>
                <a:spcPts val="0"/>
              </a:spcBef>
            </a:pPr>
            <a:r>
              <a:rPr lang="en-US" sz="3000" dirty="0">
                <a:latin typeface="Arial Narrow" panose="020B0606020202030204" pitchFamily="34" charset="0"/>
              </a:rPr>
              <a:t>Who the </a:t>
            </a:r>
            <a:r>
              <a:rPr lang="en-US" sz="3000" b="1" dirty="0">
                <a:latin typeface="Arial Narrow" panose="020B0606020202030204" pitchFamily="34" charset="0"/>
              </a:rPr>
              <a:t>woman is not.</a:t>
            </a:r>
          </a:p>
          <a:p>
            <a:pPr marL="457200" lvl="1" indent="0">
              <a:spcBef>
                <a:spcPts val="0"/>
              </a:spcBef>
              <a:buNone/>
            </a:pPr>
            <a:r>
              <a:rPr lang="en-US" sz="3000" dirty="0">
                <a:latin typeface="Arial Narrow" panose="020B0606020202030204" pitchFamily="34" charset="0"/>
              </a:rPr>
              <a:t>Some identify her as Mary, some as the Jewish nation, others as the church.</a:t>
            </a:r>
          </a:p>
          <a:p>
            <a:pPr lvl="1">
              <a:spcBef>
                <a:spcPts val="0"/>
              </a:spcBef>
            </a:pPr>
            <a:r>
              <a:rPr lang="en-US" sz="3000" dirty="0">
                <a:latin typeface="Arial Narrow" panose="020B0606020202030204" pitchFamily="34" charset="0"/>
              </a:rPr>
              <a:t>The woman is not a literal woman any more than the dragon is a literal dragon.</a:t>
            </a:r>
          </a:p>
          <a:p>
            <a:pPr lvl="2">
              <a:spcBef>
                <a:spcPts val="0"/>
              </a:spcBef>
            </a:pPr>
            <a:r>
              <a:rPr lang="en-US" sz="3000" dirty="0">
                <a:latin typeface="Arial Narrow" panose="020B0606020202030204" pitchFamily="34" charset="0"/>
              </a:rPr>
              <a:t>From the woman comes the “Man-child.” cf. verse 5</a:t>
            </a:r>
          </a:p>
          <a:p>
            <a:pPr lvl="1">
              <a:spcBef>
                <a:spcPts val="0"/>
              </a:spcBef>
            </a:pPr>
            <a:r>
              <a:rPr lang="en-US" sz="3000" dirty="0">
                <a:latin typeface="Arial Narrow" panose="020B0606020202030204" pitchFamily="34" charset="0"/>
              </a:rPr>
              <a:t>Not the nation of Israel as a whole. cf. 12:17 – The Jews rejected the Christ. Zechariah 11:10-13;</a:t>
            </a:r>
            <a:br>
              <a:rPr lang="en-US" sz="3000" dirty="0">
                <a:latin typeface="Arial Narrow" panose="020B0606020202030204" pitchFamily="34" charset="0"/>
              </a:rPr>
            </a:br>
            <a:r>
              <a:rPr lang="en-US" sz="3000" dirty="0">
                <a:latin typeface="Arial Narrow" panose="020B0606020202030204" pitchFamily="34" charset="0"/>
              </a:rPr>
              <a:t>cf. Matthew 23:38; Acts 3:14-15</a:t>
            </a:r>
          </a:p>
          <a:p>
            <a:pPr lvl="1">
              <a:spcBef>
                <a:spcPts val="0"/>
              </a:spcBef>
            </a:pPr>
            <a:r>
              <a:rPr lang="en-US" sz="3000" dirty="0">
                <a:latin typeface="Arial Narrow" panose="020B0606020202030204" pitchFamily="34" charset="0"/>
              </a:rPr>
              <a:t>Not the church. The church did not give birth to the “man-child,” but Christ created the church. (cf. Matthew 16:18)</a:t>
            </a:r>
            <a:endParaRPr lang="en-US" sz="3000" i="1" dirty="0">
              <a:latin typeface="Arial Narrow" panose="020B0606020202030204" pitchFamily="34" charset="0"/>
            </a:endParaRPr>
          </a:p>
        </p:txBody>
      </p:sp>
      <p:sp>
        <p:nvSpPr>
          <p:cNvPr id="5" name="Title 1"/>
          <p:cNvSpPr>
            <a:spLocks noGrp="1"/>
          </p:cNvSpPr>
          <p:nvPr>
            <p:ph type="title"/>
          </p:nvPr>
        </p:nvSpPr>
        <p:spPr>
          <a:xfrm>
            <a:off x="457200"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A Great Sign in Heaven</a:t>
            </a:r>
          </a:p>
        </p:txBody>
      </p:sp>
      <p:sp>
        <p:nvSpPr>
          <p:cNvPr id="4" name="Rectangle 3">
            <a:extLst>
              <a:ext uri="{FF2B5EF4-FFF2-40B4-BE49-F238E27FC236}">
                <a16:creationId xmlns:a16="http://schemas.microsoft.com/office/drawing/2014/main" id="{9D896F93-5EA1-4E0D-9132-3877F5FD59E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Tree>
    <p:extLst>
      <p:ext uri="{BB962C8B-B14F-4D97-AF65-F5344CB8AC3E}">
        <p14:creationId xmlns:p14="http://schemas.microsoft.com/office/powerpoint/2010/main" val="622259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41" y="1382896"/>
            <a:ext cx="8955464" cy="5262979"/>
          </a:xfrm>
          <a:solidFill>
            <a:schemeClr val="bg1"/>
          </a:solidFill>
          <a:ln w="38100">
            <a:noFill/>
          </a:ln>
        </p:spPr>
        <p:txBody>
          <a:bodyPr wrap="square">
            <a:spAutoFit/>
          </a:bodyPr>
          <a:lstStyle/>
          <a:p>
            <a:pPr>
              <a:spcBef>
                <a:spcPts val="0"/>
              </a:spcBef>
            </a:pPr>
            <a:r>
              <a:rPr lang="en-US" sz="2800" dirty="0">
                <a:latin typeface="Arial Narrow" panose="020B0606020202030204" pitchFamily="34" charset="0"/>
              </a:rPr>
              <a:t>Who is the </a:t>
            </a:r>
            <a:r>
              <a:rPr lang="en-US" sz="2800" b="1" dirty="0">
                <a:latin typeface="Arial Narrow" panose="020B0606020202030204" pitchFamily="34" charset="0"/>
              </a:rPr>
              <a:t>woman?</a:t>
            </a:r>
          </a:p>
          <a:p>
            <a:pPr lvl="1">
              <a:spcBef>
                <a:spcPts val="0"/>
              </a:spcBef>
            </a:pPr>
            <a:r>
              <a:rPr lang="en-US" b="1" i="1" dirty="0">
                <a:latin typeface="Arial Narrow" panose="020B0606020202030204" pitchFamily="34" charset="0"/>
              </a:rPr>
              <a:t>At this point, before the birth of the man-child, she represents </a:t>
            </a:r>
            <a:r>
              <a:rPr lang="en-US" b="1" i="1" u="sng" dirty="0">
                <a:latin typeface="Arial Narrow" panose="020B0606020202030204" pitchFamily="34" charset="0"/>
              </a:rPr>
              <a:t>God’s faithful remnant</a:t>
            </a:r>
            <a:r>
              <a:rPr lang="en-US" b="1" i="1" dirty="0">
                <a:latin typeface="Arial Narrow" panose="020B0606020202030204" pitchFamily="34" charset="0"/>
              </a:rPr>
              <a:t>. (cf. Isaiah 1:5-9) “The daughter of Zion”</a:t>
            </a:r>
            <a:br>
              <a:rPr lang="en-US" i="1" dirty="0">
                <a:latin typeface="Arial Narrow" panose="020B0606020202030204" pitchFamily="34" charset="0"/>
              </a:rPr>
            </a:br>
            <a:r>
              <a:rPr lang="en-US" i="1" dirty="0">
                <a:latin typeface="Arial Narrow" panose="020B0606020202030204" pitchFamily="34" charset="0"/>
              </a:rPr>
              <a:t>	</a:t>
            </a:r>
            <a:r>
              <a:rPr lang="en-US" b="1" dirty="0">
                <a:latin typeface="Arial Narrow" panose="020B0606020202030204" pitchFamily="34" charset="0"/>
              </a:rPr>
              <a:t>Micah 4:9ff (cf. Deuteronomy 30:1-8)</a:t>
            </a:r>
            <a:br>
              <a:rPr lang="en-US" b="1" dirty="0">
                <a:latin typeface="Arial Narrow" panose="020B0606020202030204" pitchFamily="34" charset="0"/>
              </a:rPr>
            </a:br>
            <a:r>
              <a:rPr lang="en-US" b="1" dirty="0">
                <a:latin typeface="Arial Narrow" panose="020B0606020202030204" pitchFamily="34" charset="0"/>
              </a:rPr>
              <a:t>	Micah 5:1-3 (cf. Matthew 2:6 – Messianic)</a:t>
            </a:r>
          </a:p>
          <a:p>
            <a:pPr lvl="1">
              <a:spcBef>
                <a:spcPts val="0"/>
              </a:spcBef>
            </a:pPr>
            <a:r>
              <a:rPr lang="en-US" b="1" i="1" dirty="0">
                <a:latin typeface="Arial Narrow" panose="020B0606020202030204" pitchFamily="34" charset="0"/>
              </a:rPr>
              <a:t>After the birth of the man-child, she can best be thought of as the spiritual remnant of God’s people (both OT and NT) who in faithfulness, keep covenant with Him. (12:17)</a:t>
            </a:r>
          </a:p>
          <a:p>
            <a:pPr lvl="2">
              <a:spcBef>
                <a:spcPts val="0"/>
              </a:spcBef>
            </a:pPr>
            <a:r>
              <a:rPr lang="en-US" sz="2800" b="1" dirty="0">
                <a:latin typeface="Arial Narrow" panose="020B0606020202030204" pitchFamily="34" charset="0"/>
              </a:rPr>
              <a:t>Isaiah 66:4-14 – Nation born in a day, beginning on Pentecost “Spiritual Zion.” (cf. Hebrews 9:15; 11:39-40; 12:22-23)</a:t>
            </a:r>
            <a:endParaRPr lang="en-US" sz="2800" dirty="0">
              <a:latin typeface="Arial Narrow" panose="020B0606020202030204" pitchFamily="34" charset="0"/>
            </a:endParaRPr>
          </a:p>
        </p:txBody>
      </p:sp>
      <p:sp>
        <p:nvSpPr>
          <p:cNvPr id="5" name="Title 1"/>
          <p:cNvSpPr>
            <a:spLocks noGrp="1"/>
          </p:cNvSpPr>
          <p:nvPr>
            <p:ph type="title"/>
          </p:nvPr>
        </p:nvSpPr>
        <p:spPr>
          <a:xfrm>
            <a:off x="457200" y="491579"/>
            <a:ext cx="8229600" cy="769441"/>
          </a:xfrm>
          <a:solidFill>
            <a:schemeClr val="bg1"/>
          </a:solidFill>
          <a:ln w="38100">
            <a:noFill/>
          </a:ln>
        </p:spPr>
        <p:txBody>
          <a:bodyPr>
            <a:spAutoFit/>
          </a:bodyPr>
          <a:lstStyle/>
          <a:p>
            <a:r>
              <a:rPr lang="en-US" b="1" u="sng" dirty="0">
                <a:latin typeface="Arial" panose="020B0604020202020204" pitchFamily="34" charset="0"/>
                <a:cs typeface="Arial" panose="020B0604020202020204" pitchFamily="34" charset="0"/>
              </a:rPr>
              <a:t>A Great Sign in Heaven</a:t>
            </a:r>
          </a:p>
        </p:txBody>
      </p:sp>
      <p:sp>
        <p:nvSpPr>
          <p:cNvPr id="4" name="Rectangle 3">
            <a:extLst>
              <a:ext uri="{FF2B5EF4-FFF2-40B4-BE49-F238E27FC236}">
                <a16:creationId xmlns:a16="http://schemas.microsoft.com/office/drawing/2014/main" id="{9D896F93-5EA1-4E0D-9132-3877F5FD59E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12</a:t>
            </a:r>
          </a:p>
        </p:txBody>
      </p:sp>
      <p:sp>
        <p:nvSpPr>
          <p:cNvPr id="6" name="Arrow: Curved Right 5">
            <a:extLst>
              <a:ext uri="{FF2B5EF4-FFF2-40B4-BE49-F238E27FC236}">
                <a16:creationId xmlns:a16="http://schemas.microsoft.com/office/drawing/2014/main" id="{1FC8D8A7-70BC-4ACD-81AF-FAAB33301991}"/>
              </a:ext>
            </a:extLst>
          </p:cNvPr>
          <p:cNvSpPr/>
          <p:nvPr/>
        </p:nvSpPr>
        <p:spPr>
          <a:xfrm>
            <a:off x="306370" y="2600523"/>
            <a:ext cx="542925" cy="20257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latin typeface="Calibri"/>
            </a:endParaRPr>
          </a:p>
        </p:txBody>
      </p:sp>
    </p:spTree>
    <p:extLst>
      <p:ext uri="{BB962C8B-B14F-4D97-AF65-F5344CB8AC3E}">
        <p14:creationId xmlns:p14="http://schemas.microsoft.com/office/powerpoint/2010/main" val="361330636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1464</Words>
  <Application>Microsoft Office PowerPoint</Application>
  <PresentationFormat>On-screen Show (4:3)</PresentationFormat>
  <Paragraphs>113</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Arial Narrow</vt:lpstr>
      <vt:lpstr>Calibri</vt:lpstr>
      <vt:lpstr>Corbel</vt:lpstr>
      <vt:lpstr>Times New Roman</vt:lpstr>
      <vt:lpstr>1_Office Theme</vt:lpstr>
      <vt:lpstr>1_Depth</vt:lpstr>
      <vt:lpstr>A Study Of  The Book Of Revelation</vt:lpstr>
      <vt:lpstr>Revelation 12:1</vt:lpstr>
      <vt:lpstr>Revelation 12:2</vt:lpstr>
      <vt:lpstr>A Great Sign in Heaven</vt:lpstr>
      <vt:lpstr>A Great Sign in Heaven</vt:lpstr>
      <vt:lpstr>A Great Sign in Heaven</vt:lpstr>
      <vt:lpstr>A Great Sign in Heaven</vt:lpstr>
      <vt:lpstr>A Great Sign in Heaven</vt:lpstr>
      <vt:lpstr>A Great Sign in Heaven</vt:lpstr>
      <vt:lpstr>Revelation 12:3</vt:lpstr>
      <vt:lpstr>Revelation 12:4</vt:lpstr>
      <vt:lpstr>Second Sign – The Dragon</vt:lpstr>
      <vt:lpstr>Second Sign – The Dragon</vt:lpstr>
      <vt:lpstr>Second Sign – The Dragon</vt:lpstr>
      <vt:lpstr>Second Sign – The Dragon</vt:lpstr>
      <vt:lpstr>Second Sign – The Dragon</vt:lpstr>
      <vt:lpstr>Second Sign – The Dragon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11</cp:revision>
  <cp:lastPrinted>2021-01-16T04:43:25Z</cp:lastPrinted>
  <dcterms:created xsi:type="dcterms:W3CDTF">2021-01-11T03:05:40Z</dcterms:created>
  <dcterms:modified xsi:type="dcterms:W3CDTF">2021-01-17T05:39:42Z</dcterms:modified>
</cp:coreProperties>
</file>